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4"/>
  </p:notesMasterIdLst>
  <p:sldIdLst>
    <p:sldId id="258" r:id="rId2"/>
    <p:sldId id="284" r:id="rId3"/>
    <p:sldId id="257" r:id="rId4"/>
    <p:sldId id="299" r:id="rId5"/>
    <p:sldId id="292" r:id="rId6"/>
    <p:sldId id="320" r:id="rId7"/>
    <p:sldId id="321" r:id="rId8"/>
    <p:sldId id="295" r:id="rId9"/>
    <p:sldId id="315" r:id="rId10"/>
    <p:sldId id="296" r:id="rId11"/>
    <p:sldId id="293" r:id="rId12"/>
    <p:sldId id="297" r:id="rId13"/>
    <p:sldId id="300" r:id="rId14"/>
    <p:sldId id="328" r:id="rId15"/>
    <p:sldId id="322" r:id="rId16"/>
    <p:sldId id="329" r:id="rId17"/>
    <p:sldId id="330" r:id="rId18"/>
    <p:sldId id="331" r:id="rId19"/>
    <p:sldId id="332" r:id="rId20"/>
    <p:sldId id="333" r:id="rId21"/>
    <p:sldId id="334" r:id="rId22"/>
    <p:sldId id="335" r:id="rId23"/>
    <p:sldId id="336" r:id="rId24"/>
    <p:sldId id="337" r:id="rId25"/>
    <p:sldId id="338" r:id="rId26"/>
    <p:sldId id="339" r:id="rId27"/>
    <p:sldId id="305" r:id="rId28"/>
    <p:sldId id="314" r:id="rId29"/>
    <p:sldId id="310" r:id="rId30"/>
    <p:sldId id="311" r:id="rId31"/>
    <p:sldId id="312" r:id="rId32"/>
    <p:sldId id="323" r:id="rId33"/>
    <p:sldId id="309" r:id="rId34"/>
    <p:sldId id="324" r:id="rId35"/>
    <p:sldId id="325" r:id="rId36"/>
    <p:sldId id="326" r:id="rId37"/>
    <p:sldId id="327" r:id="rId38"/>
    <p:sldId id="313" r:id="rId39"/>
    <p:sldId id="318" r:id="rId40"/>
    <p:sldId id="317" r:id="rId41"/>
    <p:sldId id="308" r:id="rId42"/>
    <p:sldId id="283" r:id="rId43"/>
  </p:sldIdLst>
  <p:sldSz cx="18288000" cy="10287000"/>
  <p:notesSz cx="6858000" cy="9144000"/>
  <p:embeddedFontLst>
    <p:embeddedFont>
      <p:font typeface="Helvetica World" panose="020B0604020202020204" charset="-128"/>
      <p:regular r:id="rId45"/>
    </p:embeddedFont>
    <p:embeddedFont>
      <p:font typeface="Arial Bold" panose="020B0704020202020204" pitchFamily="34" charset="0"/>
      <p:regular r:id="rId46"/>
      <p:bold r:id="rId47"/>
    </p:embeddedFont>
    <p:embeddedFont>
      <p:font typeface="Cambria Math" panose="02040503050406030204" pitchFamily="18" charset="0"/>
      <p:regular r:id="rId48"/>
    </p:embeddedFont>
    <p:embeddedFont>
      <p:font typeface="TT Rounds Condensed" panose="020B0604020202020204" charset="0"/>
      <p:regular r:id="rId49"/>
    </p:embeddedFont>
    <p:embeddedFont>
      <p:font typeface="TT Rounds Condensed Bold" panose="020B0604020202020204"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930378B-D74A-4076-8DFC-AD4BBED6B67A}">
          <p14:sldIdLst>
            <p14:sldId id="258"/>
            <p14:sldId id="284"/>
            <p14:sldId id="257"/>
            <p14:sldId id="299"/>
            <p14:sldId id="292"/>
            <p14:sldId id="320"/>
            <p14:sldId id="321"/>
            <p14:sldId id="295"/>
            <p14:sldId id="315"/>
            <p14:sldId id="296"/>
            <p14:sldId id="293"/>
            <p14:sldId id="297"/>
            <p14:sldId id="300"/>
            <p14:sldId id="328"/>
            <p14:sldId id="322"/>
            <p14:sldId id="329"/>
            <p14:sldId id="330"/>
            <p14:sldId id="331"/>
            <p14:sldId id="332"/>
            <p14:sldId id="333"/>
            <p14:sldId id="334"/>
            <p14:sldId id="335"/>
            <p14:sldId id="336"/>
            <p14:sldId id="337"/>
            <p14:sldId id="338"/>
            <p14:sldId id="339"/>
            <p14:sldId id="305"/>
            <p14:sldId id="314"/>
            <p14:sldId id="310"/>
            <p14:sldId id="311"/>
            <p14:sldId id="312"/>
            <p14:sldId id="323"/>
            <p14:sldId id="309"/>
            <p14:sldId id="324"/>
            <p14:sldId id="325"/>
            <p14:sldId id="326"/>
            <p14:sldId id="327"/>
            <p14:sldId id="313"/>
            <p14:sldId id="318"/>
            <p14:sldId id="317"/>
            <p14:sldId id="308"/>
            <p14:sldId id="28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622" autoAdjust="0"/>
  </p:normalViewPr>
  <p:slideViewPr>
    <p:cSldViewPr>
      <p:cViewPr varScale="1">
        <p:scale>
          <a:sx n="52" d="100"/>
          <a:sy n="52" d="100"/>
        </p:scale>
        <p:origin x="85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0325"/>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30EE30-4191-4E5E-B9E5-C2EEA403B87C}"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US"/>
        </a:p>
      </dgm:t>
    </dgm:pt>
    <dgm:pt modelId="{DA26CE70-970A-4DBC-9BBF-5A0DED30DA97}">
      <dgm:prSet/>
      <dgm:spPr/>
      <dgm:t>
        <a:bodyPr/>
        <a:lstStyle/>
        <a:p>
          <a:r>
            <a:rPr lang="vi-VN" b="1"/>
            <a:t>2.4. Kết luận</a:t>
          </a:r>
          <a:endParaRPr lang="en-US"/>
        </a:p>
      </dgm:t>
    </dgm:pt>
    <dgm:pt modelId="{D765F79F-6BB3-4824-A5CF-7B431BEB97E1}" type="parTrans" cxnId="{4C3EC46A-F176-41D5-87A0-DC018AAA3357}">
      <dgm:prSet/>
      <dgm:spPr/>
      <dgm:t>
        <a:bodyPr/>
        <a:lstStyle/>
        <a:p>
          <a:endParaRPr lang="en-US"/>
        </a:p>
      </dgm:t>
    </dgm:pt>
    <dgm:pt modelId="{0E22181A-87D0-4C19-A0B4-7F85DB325C74}" type="sibTrans" cxnId="{4C3EC46A-F176-41D5-87A0-DC018AAA3357}">
      <dgm:prSet/>
      <dgm:spPr/>
      <dgm:t>
        <a:bodyPr/>
        <a:lstStyle/>
        <a:p>
          <a:endParaRPr lang="en-US"/>
        </a:p>
      </dgm:t>
    </dgm:pt>
    <dgm:pt modelId="{988934AC-3A90-4D4A-8580-8438AB5514AD}">
      <dgm:prSet/>
      <dgm:spPr/>
      <dgm:t>
        <a:bodyPr/>
        <a:lstStyle/>
        <a:p>
          <a:r>
            <a:rPr lang="vi-VN"/>
            <a:t>Cả hai mô hình đều cho kết quả khả quan và có thể được cải thiện bằng cách tối ưu hóa thêm các tham số. Việc lựa chọn mô hình phù hợp sẽ phụ thuộc vào tính chất của dữ liệu và yêu cầu cụ thể của bài toán.</a:t>
          </a:r>
          <a:endParaRPr lang="en-US"/>
        </a:p>
      </dgm:t>
    </dgm:pt>
    <dgm:pt modelId="{E3A795F2-4A1D-4E43-9DDC-2CC45A20866C}" type="parTrans" cxnId="{98F37E79-F421-4309-A624-D43C8455FA0B}">
      <dgm:prSet/>
      <dgm:spPr/>
      <dgm:t>
        <a:bodyPr/>
        <a:lstStyle/>
        <a:p>
          <a:endParaRPr lang="en-US"/>
        </a:p>
      </dgm:t>
    </dgm:pt>
    <dgm:pt modelId="{0865B9A4-8D02-436F-85BE-140ED70654AF}" type="sibTrans" cxnId="{98F37E79-F421-4309-A624-D43C8455FA0B}">
      <dgm:prSet/>
      <dgm:spPr/>
      <dgm:t>
        <a:bodyPr/>
        <a:lstStyle/>
        <a:p>
          <a:endParaRPr lang="en-US"/>
        </a:p>
      </dgm:t>
    </dgm:pt>
    <dgm:pt modelId="{5F48D349-3230-4608-BA86-E505C641DA0C}" type="pres">
      <dgm:prSet presAssocID="{1C30EE30-4191-4E5E-B9E5-C2EEA403B87C}" presName="Name0" presStyleCnt="0">
        <dgm:presLayoutVars>
          <dgm:dir/>
          <dgm:resizeHandles val="exact"/>
        </dgm:presLayoutVars>
      </dgm:prSet>
      <dgm:spPr/>
    </dgm:pt>
    <dgm:pt modelId="{7D48A8FE-C3DC-475F-B372-18800188559E}" type="pres">
      <dgm:prSet presAssocID="{DA26CE70-970A-4DBC-9BBF-5A0DED30DA97}" presName="node" presStyleLbl="node1" presStyleIdx="0" presStyleCnt="1">
        <dgm:presLayoutVars>
          <dgm:bulletEnabled val="1"/>
        </dgm:presLayoutVars>
      </dgm:prSet>
      <dgm:spPr/>
    </dgm:pt>
  </dgm:ptLst>
  <dgm:cxnLst>
    <dgm:cxn modelId="{4C3EC46A-F176-41D5-87A0-DC018AAA3357}" srcId="{1C30EE30-4191-4E5E-B9E5-C2EEA403B87C}" destId="{DA26CE70-970A-4DBC-9BBF-5A0DED30DA97}" srcOrd="0" destOrd="0" parTransId="{D765F79F-6BB3-4824-A5CF-7B431BEB97E1}" sibTransId="{0E22181A-87D0-4C19-A0B4-7F85DB325C74}"/>
    <dgm:cxn modelId="{49912679-D6CD-4725-8E67-4BD84CB0BE44}" type="presOf" srcId="{DA26CE70-970A-4DBC-9BBF-5A0DED30DA97}" destId="{7D48A8FE-C3DC-475F-B372-18800188559E}" srcOrd="0" destOrd="0" presId="urn:microsoft.com/office/officeart/2005/8/layout/process1"/>
    <dgm:cxn modelId="{98F37E79-F421-4309-A624-D43C8455FA0B}" srcId="{DA26CE70-970A-4DBC-9BBF-5A0DED30DA97}" destId="{988934AC-3A90-4D4A-8580-8438AB5514AD}" srcOrd="0" destOrd="0" parTransId="{E3A795F2-4A1D-4E43-9DDC-2CC45A20866C}" sibTransId="{0865B9A4-8D02-436F-85BE-140ED70654AF}"/>
    <dgm:cxn modelId="{4F852CA9-4FA7-4290-A85F-299A74B462D9}" type="presOf" srcId="{988934AC-3A90-4D4A-8580-8438AB5514AD}" destId="{7D48A8FE-C3DC-475F-B372-18800188559E}" srcOrd="0" destOrd="1" presId="urn:microsoft.com/office/officeart/2005/8/layout/process1"/>
    <dgm:cxn modelId="{2241ADC4-363E-4450-89D6-6298C803ED38}" type="presOf" srcId="{1C30EE30-4191-4E5E-B9E5-C2EEA403B87C}" destId="{5F48D349-3230-4608-BA86-E505C641DA0C}" srcOrd="0" destOrd="0" presId="urn:microsoft.com/office/officeart/2005/8/layout/process1"/>
    <dgm:cxn modelId="{F1683E3C-9E66-414F-A6F7-3C42226D94B3}" type="presParOf" srcId="{5F48D349-3230-4608-BA86-E505C641DA0C}" destId="{7D48A8FE-C3DC-475F-B372-18800188559E}" srcOrd="0"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A0101B-4997-47E0-BCA9-D5444EC5C5D9}" type="doc">
      <dgm:prSet loTypeId="urn:microsoft.com/office/officeart/2005/8/layout/vList3" loCatId="list" qsTypeId="urn:microsoft.com/office/officeart/2005/8/quickstyle/simple1" qsCatId="simple" csTypeId="urn:microsoft.com/office/officeart/2005/8/colors/accent1_2" csCatId="accent1"/>
      <dgm:spPr/>
    </dgm:pt>
    <dgm:pt modelId="{2AE82CDC-95FB-4D9D-B8F0-9C8EBCE6DF68}" type="pres">
      <dgm:prSet presAssocID="{8FA0101B-4997-47E0-BCA9-D5444EC5C5D9}" presName="linearFlow" presStyleCnt="0">
        <dgm:presLayoutVars>
          <dgm:dir/>
          <dgm:resizeHandles val="exact"/>
        </dgm:presLayoutVars>
      </dgm:prSet>
      <dgm:spPr/>
    </dgm:pt>
  </dgm:ptLst>
  <dgm:cxnLst>
    <dgm:cxn modelId="{7E82BF84-1310-4611-A7AF-3FE23E1D6A21}" type="presOf" srcId="{8FA0101B-4997-47E0-BCA9-D5444EC5C5D9}" destId="{2AE82CDC-95FB-4D9D-B8F0-9C8EBCE6DF68}" srcOrd="0" destOrd="0" presId="urn:microsoft.com/office/officeart/2005/8/layout/vLis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A0101B-4997-47E0-BCA9-D5444EC5C5D9}" type="doc">
      <dgm:prSet loTypeId="urn:microsoft.com/office/officeart/2005/8/layout/vList3" loCatId="list" qsTypeId="urn:microsoft.com/office/officeart/2005/8/quickstyle/simple1" qsCatId="simple" csTypeId="urn:microsoft.com/office/officeart/2005/8/colors/accent1_2" csCatId="accent1"/>
      <dgm:spPr/>
    </dgm:pt>
    <dgm:pt modelId="{2AE82CDC-95FB-4D9D-B8F0-9C8EBCE6DF68}" type="pres">
      <dgm:prSet presAssocID="{8FA0101B-4997-47E0-BCA9-D5444EC5C5D9}" presName="linearFlow" presStyleCnt="0">
        <dgm:presLayoutVars>
          <dgm:dir/>
          <dgm:resizeHandles val="exact"/>
        </dgm:presLayoutVars>
      </dgm:prSet>
      <dgm:spPr/>
    </dgm:pt>
  </dgm:ptLst>
  <dgm:cxnLst>
    <dgm:cxn modelId="{7E82BF84-1310-4611-A7AF-3FE23E1D6A21}" type="presOf" srcId="{8FA0101B-4997-47E0-BCA9-D5444EC5C5D9}" destId="{2AE82CDC-95FB-4D9D-B8F0-9C8EBCE6DF68}" srcOrd="0" destOrd="0" presId="urn:microsoft.com/office/officeart/2005/8/layout/vLis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48A8FE-C3DC-475F-B372-18800188559E}">
      <dsp:nvSpPr>
        <dsp:cNvPr id="0" name=""/>
        <dsp:cNvSpPr/>
      </dsp:nvSpPr>
      <dsp:spPr>
        <a:xfrm>
          <a:off x="5780" y="0"/>
          <a:ext cx="11827154" cy="34290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t" anchorCtr="0">
          <a:noAutofit/>
        </a:bodyPr>
        <a:lstStyle/>
        <a:p>
          <a:pPr marL="0" lvl="0" indent="0" algn="l" defTabSz="2044700">
            <a:lnSpc>
              <a:spcPct val="90000"/>
            </a:lnSpc>
            <a:spcBef>
              <a:spcPct val="0"/>
            </a:spcBef>
            <a:spcAft>
              <a:spcPct val="35000"/>
            </a:spcAft>
            <a:buNone/>
          </a:pPr>
          <a:r>
            <a:rPr lang="vi-VN" sz="4600" b="1" kern="1200"/>
            <a:t>2.4. Kết luận</a:t>
          </a:r>
          <a:endParaRPr lang="en-US" sz="4600" kern="1200"/>
        </a:p>
        <a:p>
          <a:pPr marL="285750" lvl="1" indent="-285750" algn="l" defTabSz="1600200">
            <a:lnSpc>
              <a:spcPct val="90000"/>
            </a:lnSpc>
            <a:spcBef>
              <a:spcPct val="0"/>
            </a:spcBef>
            <a:spcAft>
              <a:spcPct val="15000"/>
            </a:spcAft>
            <a:buChar char="•"/>
          </a:pPr>
          <a:r>
            <a:rPr lang="vi-VN" sz="3600" kern="1200"/>
            <a:t>Cả hai mô hình đều cho kết quả khả quan và có thể được cải thiện bằng cách tối ưu hóa thêm các tham số. Việc lựa chọn mô hình phù hợp sẽ phụ thuộc vào tính chất của dữ liệu và yêu cầu cụ thể của bài toán.</a:t>
          </a:r>
          <a:endParaRPr lang="en-US" sz="3600" kern="1200"/>
        </a:p>
      </dsp:txBody>
      <dsp:txXfrm>
        <a:off x="106212" y="100432"/>
        <a:ext cx="11626290" cy="32281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21A4D2-8A6A-4993-8EE4-1747199AB520}" type="datetimeFigureOut">
              <a:rPr lang="en-US" smtClean="0"/>
              <a:t>4/1/2025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061E7B-A9FD-4E7F-8F1B-DCF245E2BFCE}" type="slidenum">
              <a:rPr lang="en-US" smtClean="0"/>
              <a:t>‹#›</a:t>
            </a:fld>
            <a:endParaRPr lang="en-US"/>
          </a:p>
        </p:txBody>
      </p:sp>
    </p:spTree>
    <p:extLst>
      <p:ext uri="{BB962C8B-B14F-4D97-AF65-F5344CB8AC3E}">
        <p14:creationId xmlns:p14="http://schemas.microsoft.com/office/powerpoint/2010/main" val="33180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7.pn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6.png"/><Relationship Id="rId7" Type="http://schemas.openxmlformats.org/officeDocument/2006/relationships/diagramLayout" Target="../diagrams/layout1.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image" Target="../media/image41.png"/><Relationship Id="rId5" Type="http://schemas.openxmlformats.org/officeDocument/2006/relationships/image" Target="../media/image40.png"/><Relationship Id="rId10" Type="http://schemas.microsoft.com/office/2007/relationships/diagramDrawing" Target="../diagrams/drawing1.xml"/><Relationship Id="rId4" Type="http://schemas.openxmlformats.org/officeDocument/2006/relationships/image" Target="../media/image7.png"/><Relationship Id="rId9" Type="http://schemas.openxmlformats.org/officeDocument/2006/relationships/diagramColors" Target="../diagrams/colors1.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6.png"/><Relationship Id="rId7" Type="http://schemas.openxmlformats.org/officeDocument/2006/relationships/diagramQuickStyle" Target="../diagrams/quickStyle2.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diagramLayout" Target="../diagrams/layout2.xml"/><Relationship Id="rId11" Type="http://schemas.openxmlformats.org/officeDocument/2006/relationships/image" Target="../media/image45.png"/><Relationship Id="rId5" Type="http://schemas.openxmlformats.org/officeDocument/2006/relationships/diagramData" Target="../diagrams/data2.xml"/><Relationship Id="rId10" Type="http://schemas.openxmlformats.org/officeDocument/2006/relationships/image" Target="../media/image310.png"/><Relationship Id="rId4" Type="http://schemas.openxmlformats.org/officeDocument/2006/relationships/image" Target="../media/image7.png"/><Relationship Id="rId9" Type="http://schemas.microsoft.com/office/2007/relationships/diagramDrawing" Target="../diagrams/drawing2.xml"/></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6.png"/><Relationship Id="rId7" Type="http://schemas.openxmlformats.org/officeDocument/2006/relationships/diagramQuickStyle" Target="../diagrams/quickStyle3.xml"/><Relationship Id="rId12" Type="http://schemas.openxmlformats.org/officeDocument/2006/relationships/image" Target="../media/image48.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diagramLayout" Target="../diagrams/layout3.xml"/><Relationship Id="rId11" Type="http://schemas.openxmlformats.org/officeDocument/2006/relationships/image" Target="../media/image47.png"/><Relationship Id="rId5" Type="http://schemas.openxmlformats.org/officeDocument/2006/relationships/diagramData" Target="../diagrams/data3.xml"/><Relationship Id="rId10" Type="http://schemas.openxmlformats.org/officeDocument/2006/relationships/image" Target="../media/image46.png"/><Relationship Id="rId4" Type="http://schemas.openxmlformats.org/officeDocument/2006/relationships/image" Target="../media/image7.png"/><Relationship Id="rId9" Type="http://schemas.microsoft.com/office/2007/relationships/diagramDrawing" Target="../diagrams/drawing3.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49.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49.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49.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png"/><Relationship Id="rId7" Type="http://schemas.openxmlformats.org/officeDocument/2006/relationships/image" Target="../media/image5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7200" y="-121924"/>
            <a:ext cx="18897600" cy="10599424"/>
          </a:xfrm>
          <a:custGeom>
            <a:avLst/>
            <a:gdLst/>
            <a:ahLst/>
            <a:cxnLst/>
            <a:rect l="l" t="t" r="r" b="b"/>
            <a:pathLst>
              <a:path w="18859500" h="10401300">
                <a:moveTo>
                  <a:pt x="0" y="0"/>
                </a:moveTo>
                <a:lnTo>
                  <a:pt x="18859500" y="0"/>
                </a:lnTo>
                <a:lnTo>
                  <a:pt x="18859500" y="10401300"/>
                </a:lnTo>
                <a:lnTo>
                  <a:pt x="0" y="10401300"/>
                </a:lnTo>
                <a:lnTo>
                  <a:pt x="0" y="0"/>
                </a:lnTo>
                <a:close/>
              </a:path>
            </a:pathLst>
          </a:custGeom>
          <a:blipFill>
            <a:blip r:embed="rId2"/>
            <a:stretch>
              <a:fillRect t="-1015" b="-1015"/>
            </a:stretch>
          </a:blipFill>
        </p:spPr>
        <p:txBody>
          <a:bodyPr/>
          <a:lstStyle/>
          <a:p>
            <a:endParaRPr lang="en-US"/>
          </a:p>
        </p:txBody>
      </p:sp>
      <p:sp>
        <p:nvSpPr>
          <p:cNvPr id="3" name="Freeform 3"/>
          <p:cNvSpPr/>
          <p:nvPr/>
        </p:nvSpPr>
        <p:spPr>
          <a:xfrm>
            <a:off x="8613646" y="642366"/>
            <a:ext cx="8170163" cy="779526"/>
          </a:xfrm>
          <a:custGeom>
            <a:avLst/>
            <a:gdLst/>
            <a:ahLst/>
            <a:cxnLst/>
            <a:rect l="l" t="t" r="r" b="b"/>
            <a:pathLst>
              <a:path w="8170163" h="779526">
                <a:moveTo>
                  <a:pt x="0" y="0"/>
                </a:moveTo>
                <a:lnTo>
                  <a:pt x="8170163" y="0"/>
                </a:lnTo>
                <a:lnTo>
                  <a:pt x="8170163" y="779526"/>
                </a:lnTo>
                <a:lnTo>
                  <a:pt x="0" y="779526"/>
                </a:lnTo>
                <a:lnTo>
                  <a:pt x="0" y="0"/>
                </a:lnTo>
                <a:close/>
              </a:path>
            </a:pathLst>
          </a:custGeom>
          <a:blipFill>
            <a:blip r:embed="rId3"/>
            <a:stretch>
              <a:fillRect l="-280" r="-280"/>
            </a:stretch>
          </a:blipFill>
        </p:spPr>
        <p:txBody>
          <a:bodyPr/>
          <a:lstStyle/>
          <a:p>
            <a:endParaRPr lang="en-US"/>
          </a:p>
        </p:txBody>
      </p:sp>
      <p:sp>
        <p:nvSpPr>
          <p:cNvPr id="4" name="Freeform 4"/>
          <p:cNvSpPr/>
          <p:nvPr/>
        </p:nvSpPr>
        <p:spPr>
          <a:xfrm>
            <a:off x="214884" y="9857229"/>
            <a:ext cx="5616702" cy="429766"/>
          </a:xfrm>
          <a:custGeom>
            <a:avLst/>
            <a:gdLst/>
            <a:ahLst/>
            <a:cxnLst/>
            <a:rect l="l" t="t" r="r" b="b"/>
            <a:pathLst>
              <a:path w="5616702" h="429766">
                <a:moveTo>
                  <a:pt x="0" y="0"/>
                </a:moveTo>
                <a:lnTo>
                  <a:pt x="5616702" y="0"/>
                </a:lnTo>
                <a:lnTo>
                  <a:pt x="5616702" y="429767"/>
                </a:lnTo>
                <a:lnTo>
                  <a:pt x="0" y="429767"/>
                </a:lnTo>
                <a:lnTo>
                  <a:pt x="0" y="0"/>
                </a:lnTo>
                <a:close/>
              </a:path>
            </a:pathLst>
          </a:custGeom>
          <a:blipFill>
            <a:blip r:embed="rId4"/>
            <a:stretch>
              <a:fillRect l="-475" r="-475"/>
            </a:stretch>
          </a:blipFill>
        </p:spPr>
        <p:txBody>
          <a:bodyPr/>
          <a:lstStyle/>
          <a:p>
            <a:endParaRPr lang="en-US"/>
          </a:p>
        </p:txBody>
      </p:sp>
      <p:sp>
        <p:nvSpPr>
          <p:cNvPr id="5" name="Freeform 5"/>
          <p:cNvSpPr/>
          <p:nvPr/>
        </p:nvSpPr>
        <p:spPr>
          <a:xfrm>
            <a:off x="317753" y="486916"/>
            <a:ext cx="5975604" cy="1090420"/>
          </a:xfrm>
          <a:custGeom>
            <a:avLst/>
            <a:gdLst/>
            <a:ahLst/>
            <a:cxnLst/>
            <a:rect l="l" t="t" r="r" b="b"/>
            <a:pathLst>
              <a:path w="5975604" h="1090420">
                <a:moveTo>
                  <a:pt x="0" y="0"/>
                </a:moveTo>
                <a:lnTo>
                  <a:pt x="5975603" y="0"/>
                </a:lnTo>
                <a:lnTo>
                  <a:pt x="5975603" y="1090421"/>
                </a:lnTo>
                <a:lnTo>
                  <a:pt x="0" y="1090421"/>
                </a:lnTo>
                <a:lnTo>
                  <a:pt x="0" y="0"/>
                </a:lnTo>
                <a:close/>
              </a:path>
            </a:pathLst>
          </a:custGeom>
          <a:blipFill>
            <a:blip r:embed="rId5"/>
            <a:stretch>
              <a:fillRect l="-297" r="-297"/>
            </a:stretch>
          </a:blipFill>
        </p:spPr>
        <p:txBody>
          <a:bodyPr/>
          <a:lstStyle/>
          <a:p>
            <a:endParaRPr lang="en-US"/>
          </a:p>
        </p:txBody>
      </p:sp>
      <p:sp>
        <p:nvSpPr>
          <p:cNvPr id="6" name="TextBox 6"/>
          <p:cNvSpPr txBox="1"/>
          <p:nvPr/>
        </p:nvSpPr>
        <p:spPr>
          <a:xfrm>
            <a:off x="598626" y="2262298"/>
            <a:ext cx="14671852" cy="933450"/>
          </a:xfrm>
          <a:prstGeom prst="rect">
            <a:avLst/>
          </a:prstGeom>
        </p:spPr>
        <p:txBody>
          <a:bodyPr lIns="0" tIns="0" rIns="0" bIns="0" rtlCol="0" anchor="t">
            <a:spAutoFit/>
          </a:bodyPr>
          <a:lstStyle/>
          <a:p>
            <a:pPr algn="l">
              <a:lnSpc>
                <a:spcPts val="7200"/>
              </a:lnSpc>
            </a:pPr>
            <a:r>
              <a:rPr lang="en-US" sz="6000" spc="56">
                <a:solidFill>
                  <a:srgbClr val="000000"/>
                </a:solidFill>
                <a:latin typeface="TT Rounds Condensed Bold"/>
                <a:ea typeface="TT Rounds Condensed"/>
                <a:cs typeface="TT Rounds Condensed"/>
                <a:sym typeface="TT Rounds Condensed Bold"/>
              </a:rPr>
              <a:t>XÂY DỰNG HỆ THỐNG DỰ ĐOÁN GIÁ NHÀ</a:t>
            </a:r>
            <a:endParaRPr lang="en-US" sz="6000" spc="56" dirty="0">
              <a:solidFill>
                <a:srgbClr val="000000"/>
              </a:solidFill>
              <a:latin typeface="TT Rounds Condensed"/>
              <a:ea typeface="TT Rounds Condensed"/>
              <a:cs typeface="TT Rounds Condensed"/>
              <a:sym typeface="TT Rounds Condensed"/>
            </a:endParaRPr>
          </a:p>
        </p:txBody>
      </p:sp>
      <p:sp>
        <p:nvSpPr>
          <p:cNvPr id="7" name="TextBox 5">
            <a:extLst>
              <a:ext uri="{FF2B5EF4-FFF2-40B4-BE49-F238E27FC236}">
                <a16:creationId xmlns:a16="http://schemas.microsoft.com/office/drawing/2014/main" id="{C6610E6E-E921-055F-586C-E0F7A13B8E0D}"/>
              </a:ext>
            </a:extLst>
          </p:cNvPr>
          <p:cNvSpPr txBox="1"/>
          <p:nvPr/>
        </p:nvSpPr>
        <p:spPr>
          <a:xfrm>
            <a:off x="598626" y="7085108"/>
            <a:ext cx="8763000" cy="2905219"/>
          </a:xfrm>
          <a:prstGeom prst="rect">
            <a:avLst/>
          </a:prstGeom>
        </p:spPr>
        <p:txBody>
          <a:bodyPr wrap="square" lIns="0" tIns="0" rIns="0" bIns="0" rtlCol="0" anchor="t">
            <a:spAutoFit/>
          </a:bodyPr>
          <a:lstStyle/>
          <a:p>
            <a:pPr>
              <a:lnSpc>
                <a:spcPct val="130000"/>
              </a:lnSpc>
              <a:spcAft>
                <a:spcPts val="800"/>
              </a:spcAft>
            </a:pPr>
            <a:r>
              <a:rPr lang="en-US" sz="3200" b="1">
                <a:solidFill>
                  <a:srgbClr val="000000"/>
                </a:solidFill>
                <a:latin typeface="Times New Roman" panose="02020603050405020304" pitchFamily="18" charset="0"/>
                <a:ea typeface="Times New Roman" panose="02020603050405020304" pitchFamily="18" charset="0"/>
                <a:cs typeface="Aptos" panose="020B0004020202020204" pitchFamily="34" charset="0"/>
              </a:rPr>
              <a:t>Nguyễn Thành Long</a:t>
            </a:r>
            <a:r>
              <a:rPr lang="en-US" sz="3200" b="1">
                <a:solidFill>
                  <a:srgbClr val="000000"/>
                </a:solidFill>
                <a:effectLst/>
                <a:latin typeface="Times New Roman" panose="02020603050405020304" pitchFamily="18" charset="0"/>
                <a:ea typeface="Times New Roman" panose="02020603050405020304" pitchFamily="18" charset="0"/>
                <a:cs typeface="Aptos" panose="020B0004020202020204" pitchFamily="34" charset="0"/>
              </a:rPr>
              <a:t> - BIT230245</a:t>
            </a:r>
          </a:p>
          <a:p>
            <a:pPr>
              <a:lnSpc>
                <a:spcPct val="130000"/>
              </a:lnSpc>
              <a:spcAft>
                <a:spcPts val="800"/>
              </a:spcAft>
            </a:pPr>
            <a:r>
              <a:rPr lang="en-US" sz="3200" b="1">
                <a:solidFill>
                  <a:srgbClr val="000000"/>
                </a:solidFill>
                <a:effectLst/>
                <a:latin typeface="Times New Roman" panose="02020603050405020304" pitchFamily="18" charset="0"/>
                <a:ea typeface="Times New Roman" panose="02020603050405020304" pitchFamily="18" charset="0"/>
                <a:cs typeface="Aptos" panose="020B0004020202020204" pitchFamily="34" charset="0"/>
              </a:rPr>
              <a:t>Bùi Duy Hùng - BIT230184</a:t>
            </a:r>
          </a:p>
          <a:p>
            <a:pPr>
              <a:lnSpc>
                <a:spcPct val="130000"/>
              </a:lnSpc>
              <a:spcAft>
                <a:spcPts val="800"/>
              </a:spcAft>
            </a:pPr>
            <a:r>
              <a:rPr lang="en-US" sz="3200" b="1">
                <a:solidFill>
                  <a:srgbClr val="000000"/>
                </a:solidFill>
                <a:latin typeface="Times New Roman" panose="02020603050405020304" pitchFamily="18" charset="0"/>
                <a:ea typeface="Aptos" panose="020B0004020202020204" pitchFamily="34" charset="0"/>
                <a:cs typeface="Aptos" panose="020B0004020202020204" pitchFamily="34" charset="0"/>
              </a:rPr>
              <a:t>Nguyễn Thành Lâm –BIT230227</a:t>
            </a:r>
            <a:endParaRPr lang="en-US" sz="3200">
              <a:effectLst/>
              <a:latin typeface="Aptos" panose="020B0004020202020204" pitchFamily="34" charset="0"/>
              <a:ea typeface="Aptos" panose="020B0004020202020204" pitchFamily="34" charset="0"/>
              <a:cs typeface="Aptos" panose="020B0004020202020204" pitchFamily="34" charset="0"/>
            </a:endParaRPr>
          </a:p>
          <a:p>
            <a:pPr algn="ctr">
              <a:lnSpc>
                <a:spcPts val="6119"/>
              </a:lnSpc>
              <a:spcBef>
                <a:spcPct val="0"/>
              </a:spcBef>
            </a:pPr>
            <a:endParaRPr lang="en-US" sz="2800">
              <a:solidFill>
                <a:srgbClr val="00AFEF"/>
              </a:solidFill>
              <a:latin typeface="Helvetica World"/>
              <a:ea typeface="Helvetica World"/>
              <a:cs typeface="Helvetica World"/>
              <a:sym typeface="Helvetica Wor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139E9-5474-EF9F-B614-F03CC3AF71BC}"/>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2DD33056-09F8-9FAC-80A0-7134048FD47A}"/>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EE4E89B2-27DE-EB5B-36C5-CF038424067A}"/>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C842169D-3966-F822-F89D-B303CF00BB15}"/>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3" name="TextBox 2">
            <a:extLst>
              <a:ext uri="{FF2B5EF4-FFF2-40B4-BE49-F238E27FC236}">
                <a16:creationId xmlns:a16="http://schemas.microsoft.com/office/drawing/2014/main" id="{7116970A-EFF5-3F6E-AACF-6928865622CD}"/>
              </a:ext>
            </a:extLst>
          </p:cNvPr>
          <p:cNvSpPr txBox="1"/>
          <p:nvPr/>
        </p:nvSpPr>
        <p:spPr>
          <a:xfrm>
            <a:off x="533400" y="1866900"/>
            <a:ext cx="12496800" cy="4035720"/>
          </a:xfrm>
          <a:prstGeom prst="rect">
            <a:avLst/>
          </a:prstGeom>
          <a:noFill/>
        </p:spPr>
        <p:txBody>
          <a:bodyPr wrap="square">
            <a:spAutoFit/>
          </a:bodyPr>
          <a:lstStyle/>
          <a:p>
            <a:pPr algn="just">
              <a:lnSpc>
                <a:spcPct val="125000"/>
              </a:lnSpc>
              <a:spcBef>
                <a:spcPts val="600"/>
              </a:spcBef>
              <a:spcAft>
                <a:spcPts val="600"/>
              </a:spcAft>
              <a:buNone/>
            </a:pPr>
            <a:r>
              <a:rPr lang="vi-VN" sz="3200" b="1">
                <a:solidFill>
                  <a:srgbClr val="0070C0"/>
                </a:solidFill>
                <a:effectLst/>
                <a:latin typeface="Times New Roman" panose="02020603050405020304" pitchFamily="18" charset="0"/>
                <a:ea typeface="Times New Roman" panose="02020603050405020304" pitchFamily="18" charset="0"/>
              </a:rPr>
              <a:t>2.1. </a:t>
            </a:r>
            <a:r>
              <a:rPr lang="en-US" sz="3200" b="1">
                <a:solidFill>
                  <a:srgbClr val="0070C0"/>
                </a:solidFill>
                <a:effectLst/>
                <a:latin typeface="Times New Roman" panose="02020603050405020304" pitchFamily="18" charset="0"/>
                <a:ea typeface="Times New Roman" panose="02020603050405020304" pitchFamily="18" charset="0"/>
              </a:rPr>
              <a:t>Dữ liệu sử dụng</a:t>
            </a:r>
            <a:endParaRPr lang="en-US" sz="3200">
              <a:solidFill>
                <a:srgbClr val="0070C0"/>
              </a:solidFill>
              <a:effectLst/>
              <a:latin typeface="Times New Roman" panose="02020603050405020304" pitchFamily="18" charset="0"/>
              <a:ea typeface="Times New Roman" panose="02020603050405020304" pitchFamily="18" charset="0"/>
            </a:endParaRPr>
          </a:p>
          <a:p>
            <a:pPr indent="457200" algn="just">
              <a:lnSpc>
                <a:spcPct val="125000"/>
              </a:lnSpc>
              <a:spcBef>
                <a:spcPts val="600"/>
              </a:spcBef>
              <a:spcAft>
                <a:spcPts val="600"/>
              </a:spcAft>
            </a:pPr>
            <a:r>
              <a:rPr lang="en-US" sz="3200">
                <a:solidFill>
                  <a:srgbClr val="0070C0"/>
                </a:solidFill>
                <a:effectLst/>
                <a:latin typeface="Times New Roman" panose="02020603050405020304" pitchFamily="18" charset="0"/>
                <a:ea typeface="Times New Roman" panose="02020603050405020304" pitchFamily="18" charset="0"/>
              </a:rPr>
              <a:t>Trong nghiên cứu này, nhóm sử dụng dữ liệu từ một tập dữ liệu công khai về giá nhà, bao gồm cả tập huấn luyện và tập kiểm tra trên Kaggle. Dữ liệu được tải về từ Google Drive và được xử lý để phục vụ cho việc xây dựng mô hình dự đoán.</a:t>
            </a:r>
          </a:p>
          <a:p>
            <a:pPr indent="457200" algn="just">
              <a:lnSpc>
                <a:spcPct val="125000"/>
              </a:lnSpc>
              <a:spcBef>
                <a:spcPts val="600"/>
              </a:spcBef>
              <a:spcAft>
                <a:spcPts val="600"/>
              </a:spcAft>
            </a:pPr>
            <a:endParaRPr lang="en-US" sz="3200">
              <a:solidFill>
                <a:srgbClr val="0070C0"/>
              </a:solidFill>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276AD1BD-F266-BB77-99F1-8E2D5974A670}"/>
              </a:ext>
            </a:extLst>
          </p:cNvPr>
          <p:cNvPicPr>
            <a:picLocks noChangeAspect="1"/>
          </p:cNvPicPr>
          <p:nvPr/>
        </p:nvPicPr>
        <p:blipFill>
          <a:blip r:embed="rId5"/>
          <a:stretch>
            <a:fillRect/>
          </a:stretch>
        </p:blipFill>
        <p:spPr>
          <a:xfrm>
            <a:off x="13182600" y="702943"/>
            <a:ext cx="4928128" cy="8672321"/>
          </a:xfrm>
          <a:prstGeom prst="rect">
            <a:avLst/>
          </a:prstGeom>
        </p:spPr>
      </p:pic>
    </p:spTree>
    <p:extLst>
      <p:ext uri="{BB962C8B-B14F-4D97-AF65-F5344CB8AC3E}">
        <p14:creationId xmlns:p14="http://schemas.microsoft.com/office/powerpoint/2010/main" val="935824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2FC1E-1322-F9A2-A77F-44AA7172340A}"/>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69D86A05-EC66-F05F-F1F3-D60E48DE8A47}"/>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5A061688-22CF-FBEF-B5BD-8DC9EC77E88E}"/>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44F9BF0D-2AD9-54D7-0292-4CAE18439C9D}"/>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pic>
        <p:nvPicPr>
          <p:cNvPr id="3" name="Picture 2">
            <a:extLst>
              <a:ext uri="{FF2B5EF4-FFF2-40B4-BE49-F238E27FC236}">
                <a16:creationId xmlns:a16="http://schemas.microsoft.com/office/drawing/2014/main" id="{72445D06-3E21-0AF2-B409-04BC5F5A48BE}"/>
              </a:ext>
            </a:extLst>
          </p:cNvPr>
          <p:cNvPicPr>
            <a:picLocks noChangeAspect="1"/>
          </p:cNvPicPr>
          <p:nvPr/>
        </p:nvPicPr>
        <p:blipFill>
          <a:blip r:embed="rId5"/>
          <a:stretch>
            <a:fillRect/>
          </a:stretch>
        </p:blipFill>
        <p:spPr>
          <a:xfrm>
            <a:off x="11631599" y="1021840"/>
            <a:ext cx="5251014" cy="7869557"/>
          </a:xfrm>
          <a:prstGeom prst="rect">
            <a:avLst/>
          </a:prstGeom>
        </p:spPr>
      </p:pic>
      <p:sp>
        <p:nvSpPr>
          <p:cNvPr id="7" name="Rectangle 1">
            <a:extLst>
              <a:ext uri="{FF2B5EF4-FFF2-40B4-BE49-F238E27FC236}">
                <a16:creationId xmlns:a16="http://schemas.microsoft.com/office/drawing/2014/main" id="{38228297-CF47-C1F4-EFBB-96DAC60F74DA}"/>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D518064E-0338-ED6A-D4BC-17B26DAAC5E6}"/>
              </a:ext>
            </a:extLst>
          </p:cNvPr>
          <p:cNvSpPr txBox="1"/>
          <p:nvPr/>
        </p:nvSpPr>
        <p:spPr>
          <a:xfrm>
            <a:off x="457200" y="1257307"/>
            <a:ext cx="10972800" cy="2943113"/>
          </a:xfrm>
          <a:prstGeom prst="rect">
            <a:avLst/>
          </a:prstGeom>
          <a:noFill/>
        </p:spPr>
        <p:txBody>
          <a:bodyPr wrap="square">
            <a:spAutoFit/>
          </a:bodyPr>
          <a:lstStyle/>
          <a:p>
            <a:pPr indent="90170" algn="just">
              <a:lnSpc>
                <a:spcPct val="150000"/>
              </a:lnSpc>
              <a:buNone/>
            </a:pPr>
            <a:r>
              <a:rPr lang="en-US" sz="3200" b="1">
                <a:solidFill>
                  <a:srgbClr val="0070C0"/>
                </a:solidFill>
                <a:effectLst/>
                <a:latin typeface="Times New Roman" panose="02020603050405020304" pitchFamily="18" charset="0"/>
                <a:ea typeface="Times New Roman" panose="02020603050405020304" pitchFamily="18" charset="0"/>
              </a:rPr>
              <a:t>2.1.1. Nguồn dữ liệu</a:t>
            </a:r>
            <a:endParaRPr lang="en-US" sz="3200">
              <a:solidFill>
                <a:srgbClr val="0070C0"/>
              </a:solidFill>
              <a:effectLst/>
              <a:latin typeface="Times New Roman" panose="02020603050405020304" pitchFamily="18" charset="0"/>
              <a:ea typeface="Times New Roman" panose="02020603050405020304" pitchFamily="18" charset="0"/>
            </a:endParaRPr>
          </a:p>
          <a:p>
            <a:pPr indent="180340" algn="just">
              <a:lnSpc>
                <a:spcPct val="150000"/>
              </a:lnSpc>
            </a:pPr>
            <a:r>
              <a:rPr lang="en-US" sz="3200">
                <a:solidFill>
                  <a:srgbClr val="0070C0"/>
                </a:solidFill>
                <a:effectLst/>
                <a:latin typeface="Times New Roman" panose="02020603050405020304" pitchFamily="18" charset="0"/>
                <a:ea typeface="Times New Roman" panose="02020603050405020304" pitchFamily="18" charset="0"/>
              </a:rPr>
              <a:t>Dữ liệu được tải về và giải nén từ Google Drive thông qua các lệnh sau:</a:t>
            </a:r>
          </a:p>
          <a:p>
            <a:pPr algn="just">
              <a:lnSpc>
                <a:spcPct val="125000"/>
              </a:lnSpc>
              <a:spcBef>
                <a:spcPts val="600"/>
              </a:spcBef>
              <a:spcAft>
                <a:spcPts val="600"/>
              </a:spcAft>
              <a:buNone/>
            </a:pPr>
            <a:endParaRPr lang="en-US" sz="3200">
              <a:solidFill>
                <a:srgbClr val="0070C0"/>
              </a:solidFill>
              <a:effectLst/>
              <a:latin typeface="Times New Roman" panose="02020603050405020304" pitchFamily="18" charset="0"/>
              <a:ea typeface="Times New Roman" panose="02020603050405020304" pitchFamily="18" charset="0"/>
            </a:endParaRPr>
          </a:p>
        </p:txBody>
      </p:sp>
      <p:sp>
        <p:nvSpPr>
          <p:cNvPr id="9" name="TextBox 8">
            <a:extLst>
              <a:ext uri="{FF2B5EF4-FFF2-40B4-BE49-F238E27FC236}">
                <a16:creationId xmlns:a16="http://schemas.microsoft.com/office/drawing/2014/main" id="{5C6716B4-8D90-4BD7-4CCF-8F6F8348F41A}"/>
              </a:ext>
            </a:extLst>
          </p:cNvPr>
          <p:cNvSpPr txBox="1"/>
          <p:nvPr/>
        </p:nvSpPr>
        <p:spPr>
          <a:xfrm>
            <a:off x="1037303" y="3413358"/>
            <a:ext cx="10363200" cy="1953868"/>
          </a:xfrm>
          <a:prstGeom prst="rect">
            <a:avLst/>
          </a:prstGeom>
          <a:noFill/>
        </p:spPr>
        <p:txBody>
          <a:bodyPr wrap="square">
            <a:spAutoFit/>
          </a:bodyPr>
          <a:lstStyle/>
          <a:p>
            <a:pPr algn="just">
              <a:lnSpc>
                <a:spcPct val="150000"/>
              </a:lnSpc>
              <a:buNone/>
            </a:pPr>
            <a:r>
              <a:rPr lang="en-US" sz="2800">
                <a:solidFill>
                  <a:srgbClr val="6AA94F"/>
                </a:solidFill>
                <a:effectLst/>
                <a:latin typeface="Times New Roman" panose="02020603050405020304" pitchFamily="18" charset="0"/>
                <a:ea typeface="Times New Roman" panose="02020603050405020304" pitchFamily="18" charset="0"/>
              </a:rPr>
              <a:t># Tải dữ liệu từ Google Drive</a:t>
            </a:r>
            <a:endParaRPr lang="en-US" sz="2800">
              <a:effectLst/>
              <a:latin typeface="Times New Roman" panose="02020603050405020304" pitchFamily="18" charset="0"/>
              <a:ea typeface="Times New Roman" panose="02020603050405020304" pitchFamily="18" charset="0"/>
            </a:endParaRPr>
          </a:p>
          <a:p>
            <a:pPr algn="just">
              <a:lnSpc>
                <a:spcPct val="150000"/>
              </a:lnSpc>
              <a:buNone/>
            </a:pPr>
            <a:r>
              <a:rPr lang="en-US" sz="2800">
                <a:effectLst/>
                <a:latin typeface="Times New Roman" panose="02020603050405020304" pitchFamily="18" charset="0"/>
                <a:ea typeface="Times New Roman" panose="02020603050405020304" pitchFamily="18" charset="0"/>
              </a:rPr>
              <a:t>!gdown --id 1Xn-aobJLKAq9APYOIENj4kYpk7Ox0NQH -O house-prices.zip!unzip -o house-prices.zip</a:t>
            </a:r>
          </a:p>
        </p:txBody>
      </p:sp>
      <p:sp>
        <p:nvSpPr>
          <p:cNvPr id="11" name="TextBox 10">
            <a:extLst>
              <a:ext uri="{FF2B5EF4-FFF2-40B4-BE49-F238E27FC236}">
                <a16:creationId xmlns:a16="http://schemas.microsoft.com/office/drawing/2014/main" id="{884A3C40-B3DD-36BC-8C2B-80DF5841F6EE}"/>
              </a:ext>
            </a:extLst>
          </p:cNvPr>
          <p:cNvSpPr txBox="1"/>
          <p:nvPr/>
        </p:nvSpPr>
        <p:spPr>
          <a:xfrm>
            <a:off x="944294" y="6356471"/>
            <a:ext cx="9448800" cy="1307537"/>
          </a:xfrm>
          <a:prstGeom prst="rect">
            <a:avLst/>
          </a:prstGeom>
          <a:noFill/>
        </p:spPr>
        <p:txBody>
          <a:bodyPr wrap="square">
            <a:spAutoFit/>
          </a:bodyPr>
          <a:lstStyle/>
          <a:p>
            <a:pPr algn="just">
              <a:lnSpc>
                <a:spcPct val="150000"/>
              </a:lnSpc>
              <a:buNone/>
            </a:pPr>
            <a:r>
              <a:rPr lang="en-US" sz="2800">
                <a:solidFill>
                  <a:srgbClr val="6AA94F"/>
                </a:solidFill>
                <a:effectLst/>
                <a:latin typeface="Times New Roman" panose="02020603050405020304" pitchFamily="18" charset="0"/>
                <a:ea typeface="Times New Roman" panose="02020603050405020304" pitchFamily="18" charset="0"/>
              </a:rPr>
              <a:t># Tải kết quả tập test</a:t>
            </a:r>
            <a:endParaRPr lang="en-US" sz="2800">
              <a:effectLst/>
              <a:latin typeface="Times New Roman" panose="02020603050405020304" pitchFamily="18" charset="0"/>
              <a:ea typeface="Times New Roman" panose="02020603050405020304" pitchFamily="18" charset="0"/>
            </a:endParaRPr>
          </a:p>
          <a:p>
            <a:pPr algn="just">
              <a:lnSpc>
                <a:spcPct val="150000"/>
              </a:lnSpc>
            </a:pPr>
            <a:r>
              <a:rPr lang="en-US" sz="2800">
                <a:effectLst/>
                <a:latin typeface="Times New Roman" panose="02020603050405020304" pitchFamily="18" charset="0"/>
                <a:ea typeface="Times New Roman" panose="02020603050405020304" pitchFamily="18" charset="0"/>
              </a:rPr>
              <a:t>!gdown --id 12LFeaeW9QJpEJPUAGxEipEh7h9rY66HU</a:t>
            </a:r>
          </a:p>
        </p:txBody>
      </p:sp>
      <p:sp>
        <p:nvSpPr>
          <p:cNvPr id="13" name="TextBox 12">
            <a:extLst>
              <a:ext uri="{FF2B5EF4-FFF2-40B4-BE49-F238E27FC236}">
                <a16:creationId xmlns:a16="http://schemas.microsoft.com/office/drawing/2014/main" id="{86D29529-99D7-3B33-FD0B-B8455A384C6B}"/>
              </a:ext>
            </a:extLst>
          </p:cNvPr>
          <p:cNvSpPr txBox="1"/>
          <p:nvPr/>
        </p:nvSpPr>
        <p:spPr>
          <a:xfrm>
            <a:off x="457200" y="5451695"/>
            <a:ext cx="9144000" cy="742511"/>
          </a:xfrm>
          <a:prstGeom prst="rect">
            <a:avLst/>
          </a:prstGeom>
          <a:noFill/>
        </p:spPr>
        <p:txBody>
          <a:bodyPr wrap="square">
            <a:spAutoFit/>
          </a:bodyPr>
          <a:lstStyle/>
          <a:p>
            <a:pPr indent="180340" algn="just">
              <a:lnSpc>
                <a:spcPct val="150000"/>
              </a:lnSpc>
            </a:pPr>
            <a:r>
              <a:rPr lang="en-US" sz="3200">
                <a:solidFill>
                  <a:srgbClr val="0070C0"/>
                </a:solidFill>
                <a:effectLst/>
                <a:latin typeface="Times New Roman" panose="02020603050405020304" pitchFamily="18" charset="0"/>
                <a:ea typeface="Times New Roman" panose="02020603050405020304" pitchFamily="18" charset="0"/>
              </a:rPr>
              <a:t>Sau đó kết quả tập test cũng được tải về</a:t>
            </a:r>
            <a:r>
              <a:rPr lang="en-US" sz="1800">
                <a:solidFill>
                  <a:srgbClr val="0070C0"/>
                </a:solidFill>
                <a:effectLst/>
                <a:latin typeface="Times New Roman" panose="02020603050405020304" pitchFamily="18" charset="0"/>
                <a:ea typeface="Times New Roman" panose="02020603050405020304" pitchFamily="18" charset="0"/>
              </a:rPr>
              <a:t>:</a:t>
            </a:r>
            <a:endParaRPr lang="en-US" sz="1600">
              <a:solidFill>
                <a:srgbClr val="0070C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40607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9DA89-ED3E-FB2C-EC3F-8CA9B14C38C4}"/>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4210A317-3DF7-CDB7-63B3-F85BD2912AC0}"/>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70C296ED-4FFA-3D5E-3990-E1A30D20E2F7}"/>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60CF238D-734A-2234-C006-39238FBD4D2F}"/>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3" name="TextBox 2">
            <a:extLst>
              <a:ext uri="{FF2B5EF4-FFF2-40B4-BE49-F238E27FC236}">
                <a16:creationId xmlns:a16="http://schemas.microsoft.com/office/drawing/2014/main" id="{B1487253-DB75-2505-F3FD-22297E62C29D}"/>
              </a:ext>
            </a:extLst>
          </p:cNvPr>
          <p:cNvSpPr txBox="1"/>
          <p:nvPr/>
        </p:nvSpPr>
        <p:spPr>
          <a:xfrm>
            <a:off x="950974" y="1333500"/>
            <a:ext cx="17489426" cy="8047844"/>
          </a:xfrm>
          <a:prstGeom prst="rect">
            <a:avLst/>
          </a:prstGeom>
          <a:noFill/>
        </p:spPr>
        <p:txBody>
          <a:bodyPr wrap="square">
            <a:spAutoFit/>
          </a:bodyPr>
          <a:lstStyle/>
          <a:p>
            <a:pPr indent="90170" algn="just">
              <a:lnSpc>
                <a:spcPct val="150000"/>
              </a:lnSpc>
              <a:buNone/>
            </a:pPr>
            <a:r>
              <a:rPr lang="en-US" sz="3200" b="1">
                <a:solidFill>
                  <a:srgbClr val="0070C0"/>
                </a:solidFill>
                <a:effectLst/>
                <a:latin typeface="Times New Roman" panose="02020603050405020304" pitchFamily="18" charset="0"/>
                <a:ea typeface="Times New Roman" panose="02020603050405020304" pitchFamily="18" charset="0"/>
              </a:rPr>
              <a:t>2.1.2. Đọc và mô tả dữ liệu</a:t>
            </a:r>
            <a:endParaRPr lang="en-US" sz="3200">
              <a:solidFill>
                <a:srgbClr val="0070C0"/>
              </a:solidFill>
              <a:effectLst/>
              <a:latin typeface="Times New Roman" panose="02020603050405020304" pitchFamily="18" charset="0"/>
              <a:ea typeface="Times New Roman" panose="02020603050405020304" pitchFamily="18" charset="0"/>
            </a:endParaRPr>
          </a:p>
          <a:p>
            <a:pPr indent="180340" algn="just">
              <a:lnSpc>
                <a:spcPct val="150000"/>
              </a:lnSpc>
              <a:buNone/>
            </a:pPr>
            <a:r>
              <a:rPr lang="en-US" sz="3200">
                <a:solidFill>
                  <a:srgbClr val="0070C0"/>
                </a:solidFill>
                <a:effectLst/>
                <a:latin typeface="Times New Roman" panose="02020603050405020304" pitchFamily="18" charset="0"/>
                <a:ea typeface="Times New Roman" panose="02020603050405020304" pitchFamily="18" charset="0"/>
              </a:rPr>
              <a:t>Dữ liệu được đọc vào các DataFrame bằng pandas:</a:t>
            </a:r>
          </a:p>
          <a:p>
            <a:pPr algn="just">
              <a:lnSpc>
                <a:spcPct val="150000"/>
              </a:lnSpc>
              <a:buNone/>
            </a:pPr>
            <a:r>
              <a:rPr lang="en-US" sz="2800">
                <a:solidFill>
                  <a:srgbClr val="6AA94F"/>
                </a:solidFill>
                <a:effectLst/>
                <a:latin typeface="Times New Roman" panose="02020603050405020304" pitchFamily="18" charset="0"/>
                <a:ea typeface="Times New Roman" panose="02020603050405020304" pitchFamily="18" charset="0"/>
              </a:rPr>
              <a:t># Đọc dữ liệu</a:t>
            </a:r>
            <a:endParaRPr lang="en-US" sz="2800">
              <a:effectLst/>
              <a:latin typeface="Times New Roman" panose="02020603050405020304" pitchFamily="18" charset="0"/>
              <a:ea typeface="Times New Roman" panose="02020603050405020304" pitchFamily="18" charset="0"/>
            </a:endParaRPr>
          </a:p>
          <a:p>
            <a:pPr algn="just">
              <a:lnSpc>
                <a:spcPct val="150000"/>
              </a:lnSpc>
              <a:buNone/>
            </a:pPr>
            <a:r>
              <a:rPr lang="en-US" sz="2800">
                <a:effectLst/>
                <a:latin typeface="Times New Roman" panose="02020603050405020304" pitchFamily="18" charset="0"/>
                <a:ea typeface="Times New Roman" panose="02020603050405020304" pitchFamily="18" charset="0"/>
              </a:rPr>
              <a:t>data_df = pd.read_csv(</a:t>
            </a:r>
            <a:r>
              <a:rPr lang="en-US" sz="2800">
                <a:solidFill>
                  <a:srgbClr val="CE9178"/>
                </a:solidFill>
                <a:effectLst/>
                <a:latin typeface="Times New Roman" panose="02020603050405020304" pitchFamily="18" charset="0"/>
                <a:ea typeface="Times New Roman" panose="02020603050405020304" pitchFamily="18" charset="0"/>
              </a:rPr>
              <a:t>'train.csv</a:t>
            </a:r>
            <a:r>
              <a:rPr lang="en-US" sz="2800">
                <a:effectLst/>
                <a:latin typeface="Times New Roman" panose="02020603050405020304" pitchFamily="18" charset="0"/>
                <a:ea typeface="Times New Roman" panose="02020603050405020304" pitchFamily="18" charset="0"/>
              </a:rPr>
              <a:t>', index_col=0)</a:t>
            </a:r>
          </a:p>
          <a:p>
            <a:pPr algn="just">
              <a:lnSpc>
                <a:spcPct val="150000"/>
              </a:lnSpc>
              <a:buNone/>
            </a:pPr>
            <a:r>
              <a:rPr lang="en-US" sz="2800">
                <a:effectLst/>
                <a:latin typeface="Times New Roman" panose="02020603050405020304" pitchFamily="18" charset="0"/>
                <a:ea typeface="Times New Roman" panose="02020603050405020304" pitchFamily="18" charset="0"/>
              </a:rPr>
              <a:t>test_X = pd.read_csv(</a:t>
            </a:r>
            <a:r>
              <a:rPr lang="en-US" sz="2800">
                <a:solidFill>
                  <a:srgbClr val="CE9178"/>
                </a:solidFill>
                <a:effectLst/>
                <a:latin typeface="Times New Roman" panose="02020603050405020304" pitchFamily="18" charset="0"/>
                <a:ea typeface="Times New Roman" panose="02020603050405020304" pitchFamily="18" charset="0"/>
              </a:rPr>
              <a:t>'test.csv</a:t>
            </a:r>
            <a:r>
              <a:rPr lang="en-US" sz="2800">
                <a:effectLst/>
                <a:latin typeface="Times New Roman" panose="02020603050405020304" pitchFamily="18" charset="0"/>
                <a:ea typeface="Times New Roman" panose="02020603050405020304" pitchFamily="18" charset="0"/>
              </a:rPr>
              <a:t>', index_col=</a:t>
            </a:r>
            <a:r>
              <a:rPr lang="en-US" sz="2800">
                <a:solidFill>
                  <a:srgbClr val="B5CEA8"/>
                </a:solidFill>
                <a:effectLst/>
                <a:latin typeface="Times New Roman" panose="02020603050405020304" pitchFamily="18" charset="0"/>
                <a:ea typeface="Times New Roman" panose="02020603050405020304" pitchFamily="18" charset="0"/>
              </a:rPr>
              <a:t>0</a:t>
            </a:r>
            <a:r>
              <a:rPr lang="en-US" sz="2800">
                <a:effectLst/>
                <a:latin typeface="Times New Roman" panose="02020603050405020304" pitchFamily="18" charset="0"/>
                <a:ea typeface="Times New Roman" panose="02020603050405020304" pitchFamily="18" charset="0"/>
              </a:rPr>
              <a:t>)</a:t>
            </a:r>
          </a:p>
          <a:p>
            <a:pPr algn="just">
              <a:lnSpc>
                <a:spcPct val="150000"/>
              </a:lnSpc>
              <a:buNone/>
            </a:pPr>
            <a:r>
              <a:rPr lang="en-US" sz="2800">
                <a:effectLst/>
                <a:latin typeface="Times New Roman" panose="02020603050405020304" pitchFamily="18" charset="0"/>
                <a:ea typeface="Times New Roman" panose="02020603050405020304" pitchFamily="18" charset="0"/>
              </a:rPr>
              <a:t>test_y = pd.read_csv(</a:t>
            </a:r>
            <a:r>
              <a:rPr lang="en-US" sz="2800">
                <a:solidFill>
                  <a:srgbClr val="CE9178"/>
                </a:solidFill>
                <a:effectLst/>
                <a:latin typeface="Times New Roman" panose="02020603050405020304" pitchFamily="18" charset="0"/>
                <a:ea typeface="Times New Roman" panose="02020603050405020304" pitchFamily="18" charset="0"/>
              </a:rPr>
              <a:t>'test_result.csv</a:t>
            </a:r>
            <a:r>
              <a:rPr lang="en-US" sz="2800">
                <a:effectLst/>
                <a:latin typeface="Times New Roman" panose="02020603050405020304" pitchFamily="18" charset="0"/>
                <a:ea typeface="Times New Roman" panose="02020603050405020304" pitchFamily="18" charset="0"/>
              </a:rPr>
              <a:t>', index_col=</a:t>
            </a:r>
            <a:r>
              <a:rPr lang="en-US" sz="2800">
                <a:solidFill>
                  <a:srgbClr val="B5CEA8"/>
                </a:solidFill>
                <a:effectLst/>
                <a:latin typeface="Times New Roman" panose="02020603050405020304" pitchFamily="18" charset="0"/>
                <a:ea typeface="Times New Roman" panose="02020603050405020304" pitchFamily="18" charset="0"/>
              </a:rPr>
              <a:t>0</a:t>
            </a:r>
            <a:r>
              <a:rPr lang="en-US" sz="2800">
                <a:effectLst/>
                <a:latin typeface="Times New Roman" panose="02020603050405020304" pitchFamily="18" charset="0"/>
                <a:ea typeface="Times New Roman" panose="02020603050405020304" pitchFamily="18" charset="0"/>
              </a:rPr>
              <a:t>)[</a:t>
            </a:r>
            <a:r>
              <a:rPr lang="en-US" sz="2800">
                <a:solidFill>
                  <a:srgbClr val="CE9178"/>
                </a:solidFill>
                <a:effectLst/>
                <a:latin typeface="Times New Roman" panose="02020603050405020304" pitchFamily="18" charset="0"/>
                <a:ea typeface="Times New Roman" panose="02020603050405020304" pitchFamily="18" charset="0"/>
              </a:rPr>
              <a:t>'SalePrice'</a:t>
            </a:r>
            <a:r>
              <a:rPr lang="en-US" sz="2800">
                <a:effectLst/>
                <a:latin typeface="Times New Roman" panose="02020603050405020304" pitchFamily="18" charset="0"/>
                <a:ea typeface="Times New Roman" panose="02020603050405020304" pitchFamily="18" charset="0"/>
              </a:rPr>
              <a:t>]</a:t>
            </a:r>
          </a:p>
          <a:p>
            <a:pPr indent="180340" algn="just">
              <a:lnSpc>
                <a:spcPct val="150000"/>
              </a:lnSpc>
              <a:buNone/>
            </a:pPr>
            <a:r>
              <a:rPr lang="en-US" sz="3200">
                <a:solidFill>
                  <a:srgbClr val="0070C0"/>
                </a:solidFill>
                <a:effectLst/>
                <a:latin typeface="Times New Roman" panose="02020603050405020304" pitchFamily="18" charset="0"/>
                <a:ea typeface="Times New Roman" panose="02020603050405020304" pitchFamily="18" charset="0"/>
              </a:rPr>
              <a:t>Sau khi đọc dữ liệu, nhóm thực hiện việc mô tả và kiểm tra thông tin của tập dữ liệu huấn luyện</a:t>
            </a:r>
            <a:r>
              <a:rPr lang="en-US" sz="3200">
                <a:effectLst/>
                <a:latin typeface="Times New Roman" panose="02020603050405020304" pitchFamily="18" charset="0"/>
                <a:ea typeface="Times New Roman" panose="02020603050405020304" pitchFamily="18" charset="0"/>
              </a:rPr>
              <a:t>:</a:t>
            </a:r>
          </a:p>
          <a:p>
            <a:pPr algn="just">
              <a:lnSpc>
                <a:spcPct val="150000"/>
              </a:lnSpc>
              <a:buNone/>
            </a:pPr>
            <a:r>
              <a:rPr lang="en-US" sz="2800">
                <a:solidFill>
                  <a:srgbClr val="6AA94F"/>
                </a:solidFill>
                <a:effectLst/>
                <a:latin typeface="Times New Roman" panose="02020603050405020304" pitchFamily="18" charset="0"/>
                <a:ea typeface="Times New Roman" panose="02020603050405020304" pitchFamily="18" charset="0"/>
              </a:rPr>
              <a:t># Mô tả dữ liệu</a:t>
            </a:r>
            <a:endParaRPr lang="en-US" sz="2800">
              <a:effectLst/>
              <a:latin typeface="Times New Roman" panose="02020603050405020304" pitchFamily="18" charset="0"/>
              <a:ea typeface="Times New Roman" panose="02020603050405020304" pitchFamily="18" charset="0"/>
            </a:endParaRPr>
          </a:p>
          <a:p>
            <a:pPr algn="just">
              <a:lnSpc>
                <a:spcPct val="150000"/>
              </a:lnSpc>
              <a:buNone/>
            </a:pPr>
            <a:r>
              <a:rPr lang="en-US" sz="2800">
                <a:solidFill>
                  <a:srgbClr val="DCDCAA"/>
                </a:solidFill>
                <a:effectLst/>
                <a:latin typeface="Times New Roman" panose="02020603050405020304" pitchFamily="18" charset="0"/>
                <a:ea typeface="Times New Roman" panose="02020603050405020304" pitchFamily="18" charset="0"/>
              </a:rPr>
              <a:t>print</a:t>
            </a:r>
            <a:r>
              <a:rPr lang="en-US" sz="2800">
                <a:solidFill>
                  <a:srgbClr val="DCDCDC"/>
                </a:solidFill>
                <a:effectLst/>
                <a:latin typeface="Times New Roman" panose="02020603050405020304" pitchFamily="18" charset="0"/>
                <a:ea typeface="Times New Roman" panose="02020603050405020304" pitchFamily="18" charset="0"/>
              </a:rPr>
              <a:t>(</a:t>
            </a:r>
            <a:r>
              <a:rPr lang="en-US" sz="2800">
                <a:solidFill>
                  <a:srgbClr val="CE9178"/>
                </a:solidFill>
                <a:effectLst/>
                <a:latin typeface="Times New Roman" panose="02020603050405020304" pitchFamily="18" charset="0"/>
                <a:ea typeface="Times New Roman" panose="02020603050405020304" pitchFamily="18" charset="0"/>
              </a:rPr>
              <a:t>"\nMô tả dữ liệu:"</a:t>
            </a:r>
            <a:r>
              <a:rPr lang="en-US" sz="2800">
                <a:effectLst/>
                <a:latin typeface="Times New Roman" panose="02020603050405020304" pitchFamily="18" charset="0"/>
                <a:ea typeface="Times New Roman" panose="02020603050405020304" pitchFamily="18" charset="0"/>
              </a:rPr>
              <a:t>)</a:t>
            </a:r>
          </a:p>
          <a:p>
            <a:pPr algn="just">
              <a:lnSpc>
                <a:spcPct val="150000"/>
              </a:lnSpc>
              <a:buNone/>
            </a:pPr>
            <a:r>
              <a:rPr lang="en-US" sz="2800">
                <a:solidFill>
                  <a:srgbClr val="DCDCAA"/>
                </a:solidFill>
                <a:effectLst/>
                <a:latin typeface="Times New Roman" panose="02020603050405020304" pitchFamily="18" charset="0"/>
                <a:ea typeface="Times New Roman" panose="02020603050405020304" pitchFamily="18" charset="0"/>
              </a:rPr>
              <a:t>print</a:t>
            </a:r>
            <a:r>
              <a:rPr lang="en-US" sz="2800">
                <a:effectLst/>
                <a:latin typeface="Times New Roman" panose="02020603050405020304" pitchFamily="18" charset="0"/>
                <a:ea typeface="Times New Roman" panose="02020603050405020304" pitchFamily="18" charset="0"/>
              </a:rPr>
              <a:t>(data_df.describe())</a:t>
            </a:r>
          </a:p>
          <a:p>
            <a:pPr algn="just">
              <a:lnSpc>
                <a:spcPct val="150000"/>
              </a:lnSpc>
              <a:buNone/>
            </a:pPr>
            <a:r>
              <a:rPr lang="en-US" sz="2800">
                <a:solidFill>
                  <a:srgbClr val="DCDCAA"/>
                </a:solidFill>
                <a:effectLst/>
                <a:latin typeface="Times New Roman" panose="02020603050405020304" pitchFamily="18" charset="0"/>
                <a:ea typeface="Times New Roman" panose="02020603050405020304" pitchFamily="18" charset="0"/>
              </a:rPr>
              <a:t>print</a:t>
            </a:r>
            <a:r>
              <a:rPr lang="en-US" sz="2800">
                <a:solidFill>
                  <a:srgbClr val="DCDCDC"/>
                </a:solidFill>
                <a:effectLst/>
                <a:latin typeface="Times New Roman" panose="02020603050405020304" pitchFamily="18" charset="0"/>
                <a:ea typeface="Times New Roman" panose="02020603050405020304" pitchFamily="18" charset="0"/>
              </a:rPr>
              <a:t>(</a:t>
            </a:r>
            <a:r>
              <a:rPr lang="en-US" sz="2800">
                <a:solidFill>
                  <a:srgbClr val="CE9178"/>
                </a:solidFill>
                <a:effectLst/>
                <a:latin typeface="Times New Roman" panose="02020603050405020304" pitchFamily="18" charset="0"/>
                <a:ea typeface="Times New Roman" panose="02020603050405020304" pitchFamily="18" charset="0"/>
              </a:rPr>
              <a:t>"\nThông tin dữ liệu:"</a:t>
            </a:r>
            <a:r>
              <a:rPr lang="en-US" sz="2800">
                <a:effectLst/>
                <a:latin typeface="Times New Roman" panose="02020603050405020304" pitchFamily="18" charset="0"/>
                <a:ea typeface="Times New Roman" panose="02020603050405020304" pitchFamily="18" charset="0"/>
              </a:rPr>
              <a:t>)</a:t>
            </a:r>
          </a:p>
          <a:p>
            <a:pPr algn="just">
              <a:lnSpc>
                <a:spcPct val="150000"/>
              </a:lnSpc>
            </a:pPr>
            <a:r>
              <a:rPr lang="en-US" sz="2800">
                <a:solidFill>
                  <a:srgbClr val="DCDCAA"/>
                </a:solidFill>
                <a:effectLst/>
                <a:latin typeface="Times New Roman" panose="02020603050405020304" pitchFamily="18" charset="0"/>
                <a:ea typeface="Times New Roman" panose="02020603050405020304" pitchFamily="18" charset="0"/>
              </a:rPr>
              <a:t>print</a:t>
            </a:r>
            <a:r>
              <a:rPr lang="en-US" sz="2800">
                <a:effectLst/>
                <a:latin typeface="Times New Roman" panose="02020603050405020304" pitchFamily="18" charset="0"/>
                <a:ea typeface="Times New Roman" panose="02020603050405020304" pitchFamily="18" charset="0"/>
              </a:rPr>
              <a:t>(data_df.info())</a:t>
            </a:r>
          </a:p>
        </p:txBody>
      </p:sp>
      <p:pic>
        <p:nvPicPr>
          <p:cNvPr id="2" name="Picture 2" descr="31,139 Advanced Technology Icon Images, Stock Photos, 3D objects, &amp; Vectors  | Shutterstock">
            <a:extLst>
              <a:ext uri="{FF2B5EF4-FFF2-40B4-BE49-F238E27FC236}">
                <a16:creationId xmlns:a16="http://schemas.microsoft.com/office/drawing/2014/main" id="{F7D1F928-987C-F234-6DC3-BD0C6A9D2C2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44800" y="171450"/>
            <a:ext cx="2324100" cy="232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850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7801B-C4D6-9A05-B2DD-6AD51C2934C6}"/>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97DDC6BD-EADD-DB6A-C15C-3E17CA10D692}"/>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A5DD697F-FDB5-70AF-D777-CDFA778D2991}"/>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7E14D7AA-12D7-1E3D-1C60-E961EB36A0A9}"/>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3" name="TextBox 2">
            <a:extLst>
              <a:ext uri="{FF2B5EF4-FFF2-40B4-BE49-F238E27FC236}">
                <a16:creationId xmlns:a16="http://schemas.microsoft.com/office/drawing/2014/main" id="{7A9000B2-DE49-2B62-84C8-3A835753A17B}"/>
              </a:ext>
            </a:extLst>
          </p:cNvPr>
          <p:cNvSpPr txBox="1"/>
          <p:nvPr/>
        </p:nvSpPr>
        <p:spPr>
          <a:xfrm>
            <a:off x="572682" y="2575453"/>
            <a:ext cx="11963819" cy="5911172"/>
          </a:xfrm>
          <a:prstGeom prst="rect">
            <a:avLst/>
          </a:prstGeom>
          <a:noFill/>
        </p:spPr>
        <p:txBody>
          <a:bodyPr wrap="square">
            <a:spAutoFit/>
          </a:bodyPr>
          <a:lstStyle/>
          <a:p>
            <a:pPr indent="180340" algn="just">
              <a:lnSpc>
                <a:spcPct val="150000"/>
              </a:lnSpc>
              <a:buNone/>
            </a:pPr>
            <a:r>
              <a:rPr lang="en-US" sz="3200">
                <a:solidFill>
                  <a:srgbClr val="0070C0"/>
                </a:solidFill>
                <a:effectLst/>
                <a:latin typeface="Times New Roman" panose="02020603050405020304" pitchFamily="18" charset="0"/>
                <a:ea typeface="Times New Roman" panose="02020603050405020304" pitchFamily="18" charset="0"/>
              </a:rPr>
              <a:t>Sau khi đọc dữ liệu, nhóm thực hiện việc mô tả và kiểm tra thông tin của tập dữ liệu huấn luyện:</a:t>
            </a:r>
          </a:p>
          <a:p>
            <a:pPr algn="just">
              <a:lnSpc>
                <a:spcPct val="150000"/>
              </a:lnSpc>
              <a:buNone/>
            </a:pPr>
            <a:r>
              <a:rPr lang="en-US" sz="3200">
                <a:solidFill>
                  <a:srgbClr val="6AA94F"/>
                </a:solidFill>
                <a:effectLst/>
                <a:latin typeface="Times New Roman" panose="02020603050405020304" pitchFamily="18" charset="0"/>
                <a:ea typeface="Times New Roman" panose="02020603050405020304" pitchFamily="18" charset="0"/>
              </a:rPr>
              <a:t># Mô tả dữ liệu</a:t>
            </a:r>
            <a:endParaRPr lang="en-US" sz="3200">
              <a:effectLst/>
              <a:latin typeface="Times New Roman" panose="02020603050405020304" pitchFamily="18" charset="0"/>
              <a:ea typeface="Times New Roman" panose="02020603050405020304" pitchFamily="18" charset="0"/>
            </a:endParaRPr>
          </a:p>
          <a:p>
            <a:pPr algn="just">
              <a:lnSpc>
                <a:spcPct val="150000"/>
              </a:lnSpc>
              <a:buNone/>
            </a:pPr>
            <a:r>
              <a:rPr lang="en-US" sz="3200">
                <a:solidFill>
                  <a:srgbClr val="DCDCAA"/>
                </a:solidFill>
                <a:effectLst/>
                <a:latin typeface="Times New Roman" panose="02020603050405020304" pitchFamily="18" charset="0"/>
                <a:ea typeface="Times New Roman" panose="02020603050405020304" pitchFamily="18" charset="0"/>
              </a:rPr>
              <a:t>print</a:t>
            </a:r>
            <a:r>
              <a:rPr lang="en-US" sz="3200">
                <a:effectLst/>
                <a:latin typeface="Times New Roman" panose="02020603050405020304" pitchFamily="18" charset="0"/>
                <a:ea typeface="Times New Roman" panose="02020603050405020304" pitchFamily="18" charset="0"/>
              </a:rPr>
              <a:t>(</a:t>
            </a:r>
            <a:r>
              <a:rPr lang="en-US" sz="3200">
                <a:solidFill>
                  <a:srgbClr val="CE9178"/>
                </a:solidFill>
                <a:effectLst/>
                <a:latin typeface="Times New Roman" panose="02020603050405020304" pitchFamily="18" charset="0"/>
                <a:ea typeface="Times New Roman" panose="02020603050405020304" pitchFamily="18" charset="0"/>
              </a:rPr>
              <a:t>"\nMô tả dữ liệu:"</a:t>
            </a:r>
            <a:r>
              <a:rPr lang="en-US" sz="3200">
                <a:effectLst/>
                <a:latin typeface="Times New Roman" panose="02020603050405020304" pitchFamily="18" charset="0"/>
                <a:ea typeface="Times New Roman" panose="02020603050405020304" pitchFamily="18" charset="0"/>
              </a:rPr>
              <a:t>)</a:t>
            </a:r>
          </a:p>
          <a:p>
            <a:pPr algn="just">
              <a:lnSpc>
                <a:spcPct val="150000"/>
              </a:lnSpc>
              <a:buNone/>
            </a:pPr>
            <a:r>
              <a:rPr lang="en-US" sz="3200">
                <a:solidFill>
                  <a:srgbClr val="DCDCAA"/>
                </a:solidFill>
                <a:effectLst/>
                <a:latin typeface="Times New Roman" panose="02020603050405020304" pitchFamily="18" charset="0"/>
                <a:ea typeface="Times New Roman" panose="02020603050405020304" pitchFamily="18" charset="0"/>
              </a:rPr>
              <a:t>print</a:t>
            </a:r>
            <a:r>
              <a:rPr lang="en-US" sz="3200">
                <a:effectLst/>
                <a:latin typeface="Times New Roman" panose="02020603050405020304" pitchFamily="18" charset="0"/>
                <a:ea typeface="Times New Roman" panose="02020603050405020304" pitchFamily="18" charset="0"/>
              </a:rPr>
              <a:t>(data_df.describe())</a:t>
            </a:r>
          </a:p>
          <a:p>
            <a:pPr algn="just">
              <a:lnSpc>
                <a:spcPct val="150000"/>
              </a:lnSpc>
              <a:buNone/>
            </a:pPr>
            <a:r>
              <a:rPr lang="en-US" sz="3200">
                <a:solidFill>
                  <a:srgbClr val="DCDCAA"/>
                </a:solidFill>
                <a:effectLst/>
                <a:latin typeface="Times New Roman" panose="02020603050405020304" pitchFamily="18" charset="0"/>
                <a:ea typeface="Times New Roman" panose="02020603050405020304" pitchFamily="18" charset="0"/>
              </a:rPr>
              <a:t>print</a:t>
            </a:r>
            <a:r>
              <a:rPr lang="en-US" sz="3200">
                <a:effectLst/>
                <a:latin typeface="Times New Roman" panose="02020603050405020304" pitchFamily="18" charset="0"/>
                <a:ea typeface="Times New Roman" panose="02020603050405020304" pitchFamily="18" charset="0"/>
              </a:rPr>
              <a:t>(</a:t>
            </a:r>
            <a:r>
              <a:rPr lang="en-US" sz="3200">
                <a:solidFill>
                  <a:srgbClr val="CE9178"/>
                </a:solidFill>
                <a:effectLst/>
                <a:latin typeface="Times New Roman" panose="02020603050405020304" pitchFamily="18" charset="0"/>
                <a:ea typeface="Times New Roman" panose="02020603050405020304" pitchFamily="18" charset="0"/>
              </a:rPr>
              <a:t>"\nThông tin dữ liệu:"</a:t>
            </a:r>
            <a:r>
              <a:rPr lang="en-US" sz="3200">
                <a:effectLst/>
                <a:latin typeface="Times New Roman" panose="02020603050405020304" pitchFamily="18" charset="0"/>
                <a:ea typeface="Times New Roman" panose="02020603050405020304" pitchFamily="18" charset="0"/>
              </a:rPr>
              <a:t>)</a:t>
            </a:r>
          </a:p>
          <a:p>
            <a:pPr algn="just">
              <a:lnSpc>
                <a:spcPct val="150000"/>
              </a:lnSpc>
            </a:pPr>
            <a:r>
              <a:rPr lang="en-US" sz="3200">
                <a:solidFill>
                  <a:srgbClr val="DCDCAA"/>
                </a:solidFill>
                <a:effectLst/>
                <a:latin typeface="Times New Roman" panose="02020603050405020304" pitchFamily="18" charset="0"/>
                <a:ea typeface="Times New Roman" panose="02020603050405020304" pitchFamily="18" charset="0"/>
              </a:rPr>
              <a:t>print</a:t>
            </a:r>
            <a:r>
              <a:rPr lang="en-US" sz="3200">
                <a:effectLst/>
                <a:latin typeface="Times New Roman" panose="02020603050405020304" pitchFamily="18" charset="0"/>
                <a:ea typeface="Times New Roman" panose="02020603050405020304" pitchFamily="18" charset="0"/>
              </a:rPr>
              <a:t>(data_df.info())</a:t>
            </a:r>
          </a:p>
          <a:p>
            <a:pPr algn="just">
              <a:lnSpc>
                <a:spcPct val="125000"/>
              </a:lnSpc>
              <a:spcBef>
                <a:spcPts val="600"/>
              </a:spcBef>
              <a:spcAft>
                <a:spcPts val="600"/>
              </a:spcAft>
              <a:buNone/>
            </a:pPr>
            <a:endParaRPr lang="en-US" sz="3200">
              <a:solidFill>
                <a:srgbClr val="0070C0"/>
              </a:solidFill>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A3F74B86-3316-BF8C-D670-7FD62E94C289}"/>
              </a:ext>
            </a:extLst>
          </p:cNvPr>
          <p:cNvSpPr txBox="1"/>
          <p:nvPr/>
        </p:nvSpPr>
        <p:spPr>
          <a:xfrm>
            <a:off x="1061465" y="1419444"/>
            <a:ext cx="9144000" cy="742511"/>
          </a:xfrm>
          <a:prstGeom prst="rect">
            <a:avLst/>
          </a:prstGeom>
          <a:noFill/>
        </p:spPr>
        <p:txBody>
          <a:bodyPr wrap="square">
            <a:spAutoFit/>
          </a:bodyPr>
          <a:lstStyle/>
          <a:p>
            <a:pPr indent="90170" algn="just">
              <a:lnSpc>
                <a:spcPct val="150000"/>
              </a:lnSpc>
              <a:buNone/>
            </a:pPr>
            <a:r>
              <a:rPr lang="en-US" sz="3200" b="1">
                <a:solidFill>
                  <a:srgbClr val="0070C0"/>
                </a:solidFill>
                <a:effectLst/>
                <a:latin typeface="Times New Roman" panose="02020603050405020304" pitchFamily="18" charset="0"/>
                <a:ea typeface="Times New Roman" panose="02020603050405020304" pitchFamily="18" charset="0"/>
              </a:rPr>
              <a:t>2.1.2. Đọc và mô tả dữ liệu</a:t>
            </a:r>
            <a:endParaRPr lang="en-US" sz="3200">
              <a:solidFill>
                <a:srgbClr val="0070C0"/>
              </a:solidFill>
              <a:effectLst/>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id="{7898C9B4-17E3-479F-E9A6-BACB5962E6F6}"/>
              </a:ext>
            </a:extLst>
          </p:cNvPr>
          <p:cNvPicPr>
            <a:picLocks noChangeAspect="1"/>
          </p:cNvPicPr>
          <p:nvPr/>
        </p:nvPicPr>
        <p:blipFill>
          <a:blip r:embed="rId5"/>
          <a:stretch>
            <a:fillRect/>
          </a:stretch>
        </p:blipFill>
        <p:spPr>
          <a:xfrm>
            <a:off x="12536501" y="0"/>
            <a:ext cx="5751499" cy="9598457"/>
          </a:xfrm>
          <a:prstGeom prst="rect">
            <a:avLst/>
          </a:prstGeom>
        </p:spPr>
      </p:pic>
    </p:spTree>
    <p:extLst>
      <p:ext uri="{BB962C8B-B14F-4D97-AF65-F5344CB8AC3E}">
        <p14:creationId xmlns:p14="http://schemas.microsoft.com/office/powerpoint/2010/main" val="3149696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178C2-96B6-D7CA-597C-A6D60C484031}"/>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3BF59F98-200A-05B0-EB72-BB66434D01AA}"/>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5F997260-44C6-66FD-4BF1-4DE517FDB1ED}"/>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554C4DE4-E68B-A1D6-3CF0-DEF6716E3B2F}"/>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7" name="TextBox 6">
            <a:extLst>
              <a:ext uri="{FF2B5EF4-FFF2-40B4-BE49-F238E27FC236}">
                <a16:creationId xmlns:a16="http://schemas.microsoft.com/office/drawing/2014/main" id="{A4427C1B-BECA-2427-9536-1B5F1CC75EDB}"/>
              </a:ext>
            </a:extLst>
          </p:cNvPr>
          <p:cNvSpPr txBox="1"/>
          <p:nvPr/>
        </p:nvSpPr>
        <p:spPr>
          <a:xfrm>
            <a:off x="1061465" y="1136823"/>
            <a:ext cx="9144000" cy="742511"/>
          </a:xfrm>
          <a:prstGeom prst="rect">
            <a:avLst/>
          </a:prstGeom>
          <a:noFill/>
        </p:spPr>
        <p:txBody>
          <a:bodyPr wrap="square">
            <a:spAutoFit/>
          </a:bodyPr>
          <a:lstStyle/>
          <a:p>
            <a:pPr indent="90170" algn="just">
              <a:lnSpc>
                <a:spcPct val="150000"/>
              </a:lnSpc>
              <a:buNone/>
            </a:pPr>
            <a:r>
              <a:rPr lang="en-US" sz="3200" b="1">
                <a:solidFill>
                  <a:srgbClr val="0070C0"/>
                </a:solidFill>
                <a:effectLst/>
                <a:latin typeface="Times New Roman" panose="02020603050405020304" pitchFamily="18" charset="0"/>
                <a:ea typeface="Times New Roman" panose="02020603050405020304" pitchFamily="18" charset="0"/>
              </a:rPr>
              <a:t>2.1.2. Đọc và mô tả dữ liệu</a:t>
            </a:r>
            <a:endParaRPr lang="en-US" sz="3200">
              <a:solidFill>
                <a:srgbClr val="0070C0"/>
              </a:solidFill>
              <a:effectLst/>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10023FAD-E301-19B9-A2C3-8E8FCC27185A}"/>
              </a:ext>
            </a:extLst>
          </p:cNvPr>
          <p:cNvSpPr txBox="1"/>
          <p:nvPr/>
        </p:nvSpPr>
        <p:spPr>
          <a:xfrm>
            <a:off x="995220" y="1983536"/>
            <a:ext cx="9144000" cy="4197559"/>
          </a:xfrm>
          <a:prstGeom prst="rect">
            <a:avLst/>
          </a:prstGeom>
          <a:noFill/>
        </p:spPr>
        <p:txBody>
          <a:bodyPr wrap="square">
            <a:spAutoFit/>
          </a:bodyPr>
          <a:lstStyle/>
          <a:p>
            <a:pPr algn="just">
              <a:lnSpc>
                <a:spcPct val="150000"/>
              </a:lnSpc>
              <a:buNone/>
            </a:pPr>
            <a:r>
              <a:rPr lang="en-US" sz="1800">
                <a:effectLst/>
                <a:latin typeface="Times New Roman" panose="02020603050405020304" pitchFamily="18" charset="0"/>
                <a:ea typeface="Times New Roman" panose="02020603050405020304" pitchFamily="18" charset="0"/>
              </a:rPr>
              <a:t>Mô tả dữ liệu:</a:t>
            </a:r>
            <a:endParaRPr lang="en-US" sz="1600">
              <a:effectLst/>
              <a:latin typeface="Times New Roman" panose="02020603050405020304" pitchFamily="18" charset="0"/>
              <a:ea typeface="Times New Roman" panose="02020603050405020304" pitchFamily="18" charset="0"/>
            </a:endParaRPr>
          </a:p>
          <a:p>
            <a:pPr algn="just">
              <a:lnSpc>
                <a:spcPct val="150000"/>
              </a:lnSpc>
              <a:buNone/>
            </a:pPr>
            <a:r>
              <a:rPr lang="en-US" sz="1800">
                <a:effectLst/>
                <a:latin typeface="Times New Roman" panose="02020603050405020304" pitchFamily="18" charset="0"/>
                <a:ea typeface="Times New Roman" panose="02020603050405020304" pitchFamily="18" charset="0"/>
              </a:rPr>
              <a:t>        MSSubClass  LotFrontage        LotArea  OverallQual  OverallCond  \</a:t>
            </a:r>
            <a:endParaRPr lang="en-US" sz="1600">
              <a:effectLst/>
              <a:latin typeface="Times New Roman" panose="02020603050405020304" pitchFamily="18" charset="0"/>
              <a:ea typeface="Times New Roman" panose="02020603050405020304" pitchFamily="18" charset="0"/>
            </a:endParaRPr>
          </a:p>
          <a:p>
            <a:pPr algn="just">
              <a:lnSpc>
                <a:spcPct val="150000"/>
              </a:lnSpc>
              <a:buNone/>
            </a:pPr>
            <a:r>
              <a:rPr lang="en-US" sz="1800">
                <a:effectLst/>
                <a:latin typeface="Times New Roman" panose="02020603050405020304" pitchFamily="18" charset="0"/>
                <a:ea typeface="Times New Roman" panose="02020603050405020304" pitchFamily="18" charset="0"/>
              </a:rPr>
              <a:t>count  1460.000000  1201.000000    1460.000000  1460.000000  1460.000000   </a:t>
            </a:r>
            <a:endParaRPr lang="en-US" sz="1600">
              <a:effectLst/>
              <a:latin typeface="Times New Roman" panose="02020603050405020304" pitchFamily="18" charset="0"/>
              <a:ea typeface="Times New Roman" panose="02020603050405020304" pitchFamily="18" charset="0"/>
            </a:endParaRPr>
          </a:p>
          <a:p>
            <a:pPr algn="just">
              <a:lnSpc>
                <a:spcPct val="150000"/>
              </a:lnSpc>
              <a:buNone/>
            </a:pPr>
            <a:r>
              <a:rPr lang="en-US" sz="1800">
                <a:effectLst/>
                <a:latin typeface="Times New Roman" panose="02020603050405020304" pitchFamily="18" charset="0"/>
                <a:ea typeface="Times New Roman" panose="02020603050405020304" pitchFamily="18" charset="0"/>
              </a:rPr>
              <a:t>mean     56.897260    70.049958   10516.828082     6.099315     5.575342   </a:t>
            </a:r>
            <a:endParaRPr lang="en-US" sz="1600">
              <a:effectLst/>
              <a:latin typeface="Times New Roman" panose="02020603050405020304" pitchFamily="18" charset="0"/>
              <a:ea typeface="Times New Roman" panose="02020603050405020304" pitchFamily="18" charset="0"/>
            </a:endParaRPr>
          </a:p>
          <a:p>
            <a:pPr algn="just">
              <a:lnSpc>
                <a:spcPct val="150000"/>
              </a:lnSpc>
              <a:buNone/>
            </a:pPr>
            <a:r>
              <a:rPr lang="en-US" sz="1800">
                <a:effectLst/>
                <a:latin typeface="Times New Roman" panose="02020603050405020304" pitchFamily="18" charset="0"/>
                <a:ea typeface="Times New Roman" panose="02020603050405020304" pitchFamily="18" charset="0"/>
              </a:rPr>
              <a:t>std      42.300571    24.284752    9981.264932     1.382997     1.112799   </a:t>
            </a:r>
            <a:endParaRPr lang="en-US" sz="1600">
              <a:effectLst/>
              <a:latin typeface="Times New Roman" panose="02020603050405020304" pitchFamily="18" charset="0"/>
              <a:ea typeface="Times New Roman" panose="02020603050405020304" pitchFamily="18" charset="0"/>
            </a:endParaRPr>
          </a:p>
          <a:p>
            <a:pPr algn="just">
              <a:lnSpc>
                <a:spcPct val="150000"/>
              </a:lnSpc>
              <a:buNone/>
            </a:pPr>
            <a:r>
              <a:rPr lang="en-US" sz="1800">
                <a:effectLst/>
                <a:latin typeface="Times New Roman" panose="02020603050405020304" pitchFamily="18" charset="0"/>
                <a:ea typeface="Times New Roman" panose="02020603050405020304" pitchFamily="18" charset="0"/>
              </a:rPr>
              <a:t>min      20.000000    21.000000    1300.000000     1.000000     1.000000   </a:t>
            </a:r>
            <a:endParaRPr lang="en-US" sz="1600">
              <a:effectLst/>
              <a:latin typeface="Times New Roman" panose="02020603050405020304" pitchFamily="18" charset="0"/>
              <a:ea typeface="Times New Roman" panose="02020603050405020304" pitchFamily="18" charset="0"/>
            </a:endParaRPr>
          </a:p>
          <a:p>
            <a:pPr algn="just">
              <a:lnSpc>
                <a:spcPct val="150000"/>
              </a:lnSpc>
              <a:buNone/>
            </a:pPr>
            <a:r>
              <a:rPr lang="en-US" sz="1800">
                <a:effectLst/>
                <a:latin typeface="Times New Roman" panose="02020603050405020304" pitchFamily="18" charset="0"/>
                <a:ea typeface="Times New Roman" panose="02020603050405020304" pitchFamily="18" charset="0"/>
              </a:rPr>
              <a:t>25%      20.000000    59.000000    7553.500000     5.000000     5.000000   </a:t>
            </a:r>
            <a:endParaRPr lang="en-US" sz="1600">
              <a:effectLst/>
              <a:latin typeface="Times New Roman" panose="02020603050405020304" pitchFamily="18" charset="0"/>
              <a:ea typeface="Times New Roman" panose="02020603050405020304" pitchFamily="18" charset="0"/>
            </a:endParaRPr>
          </a:p>
          <a:p>
            <a:pPr algn="just">
              <a:lnSpc>
                <a:spcPct val="150000"/>
              </a:lnSpc>
              <a:buNone/>
            </a:pPr>
            <a:r>
              <a:rPr lang="en-US" sz="1800">
                <a:effectLst/>
                <a:latin typeface="Times New Roman" panose="02020603050405020304" pitchFamily="18" charset="0"/>
                <a:ea typeface="Times New Roman" panose="02020603050405020304" pitchFamily="18" charset="0"/>
              </a:rPr>
              <a:t>50%      50.000000    69.000000    9478.500000     6.000000     5.000000   </a:t>
            </a:r>
            <a:endParaRPr lang="en-US" sz="1600">
              <a:effectLst/>
              <a:latin typeface="Times New Roman" panose="02020603050405020304" pitchFamily="18" charset="0"/>
              <a:ea typeface="Times New Roman" panose="02020603050405020304" pitchFamily="18" charset="0"/>
            </a:endParaRPr>
          </a:p>
          <a:p>
            <a:pPr algn="just">
              <a:lnSpc>
                <a:spcPct val="150000"/>
              </a:lnSpc>
              <a:buNone/>
            </a:pPr>
            <a:r>
              <a:rPr lang="en-US" sz="1800">
                <a:effectLst/>
                <a:latin typeface="Times New Roman" panose="02020603050405020304" pitchFamily="18" charset="0"/>
                <a:ea typeface="Times New Roman" panose="02020603050405020304" pitchFamily="18" charset="0"/>
              </a:rPr>
              <a:t>75%      70.000000    80.000000   11601.500000     7.000000     6.000000   </a:t>
            </a:r>
            <a:endParaRPr lang="en-US" sz="1600">
              <a:effectLst/>
              <a:latin typeface="Times New Roman" panose="02020603050405020304" pitchFamily="18" charset="0"/>
              <a:ea typeface="Times New Roman" panose="02020603050405020304" pitchFamily="18" charset="0"/>
            </a:endParaRPr>
          </a:p>
          <a:p>
            <a:pPr algn="just">
              <a:lnSpc>
                <a:spcPct val="150000"/>
              </a:lnSpc>
            </a:pPr>
            <a:r>
              <a:rPr lang="en-US" sz="1800">
                <a:effectLst/>
                <a:latin typeface="Times New Roman" panose="02020603050405020304" pitchFamily="18" charset="0"/>
                <a:ea typeface="Times New Roman" panose="02020603050405020304" pitchFamily="18" charset="0"/>
              </a:rPr>
              <a:t>max     190.000000   313.000000  215245.000000    10.000000     9.000000   </a:t>
            </a:r>
            <a:endParaRPr lang="en-US" sz="1600">
              <a:effectLst/>
              <a:latin typeface="Times New Roman" panose="02020603050405020304" pitchFamily="18" charset="0"/>
              <a:ea typeface="Times New Roman" panose="02020603050405020304" pitchFamily="18" charset="0"/>
            </a:endParaRPr>
          </a:p>
        </p:txBody>
      </p:sp>
      <p:sp>
        <p:nvSpPr>
          <p:cNvPr id="13" name="TextBox 12">
            <a:extLst>
              <a:ext uri="{FF2B5EF4-FFF2-40B4-BE49-F238E27FC236}">
                <a16:creationId xmlns:a16="http://schemas.microsoft.com/office/drawing/2014/main" id="{25F579C7-4002-E639-7590-2ED14D819A46}"/>
              </a:ext>
            </a:extLst>
          </p:cNvPr>
          <p:cNvSpPr txBox="1"/>
          <p:nvPr/>
        </p:nvSpPr>
        <p:spPr>
          <a:xfrm>
            <a:off x="9601200" y="741043"/>
            <a:ext cx="9144000" cy="4197559"/>
          </a:xfrm>
          <a:prstGeom prst="rect">
            <a:avLst/>
          </a:prstGeom>
          <a:noFill/>
        </p:spPr>
        <p:txBody>
          <a:bodyPr wrap="square">
            <a:spAutoFit/>
          </a:bodyPr>
          <a:lstStyle/>
          <a:p>
            <a:pPr algn="just">
              <a:lnSpc>
                <a:spcPct val="150000"/>
              </a:lnSpc>
              <a:buNone/>
            </a:pPr>
            <a:r>
              <a:rPr lang="en-US" sz="1800">
                <a:effectLst/>
                <a:latin typeface="Times New Roman" panose="02020603050405020304" pitchFamily="18" charset="0"/>
                <a:ea typeface="Times New Roman" panose="02020603050405020304" pitchFamily="18" charset="0"/>
              </a:rPr>
              <a:t>YearBuilt  YearRemodAdd   MasVnrArea   BsmtFinSF1   BsmtFinSF2  ...  \</a:t>
            </a:r>
            <a:endParaRPr lang="en-US" sz="1600">
              <a:effectLst/>
              <a:latin typeface="Times New Roman" panose="02020603050405020304" pitchFamily="18" charset="0"/>
              <a:ea typeface="Times New Roman" panose="02020603050405020304" pitchFamily="18" charset="0"/>
            </a:endParaRPr>
          </a:p>
          <a:p>
            <a:pPr algn="just">
              <a:lnSpc>
                <a:spcPct val="150000"/>
              </a:lnSpc>
              <a:buNone/>
            </a:pPr>
            <a:r>
              <a:rPr lang="en-US" sz="1800">
                <a:effectLst/>
                <a:latin typeface="Times New Roman" panose="02020603050405020304" pitchFamily="18" charset="0"/>
                <a:ea typeface="Times New Roman" panose="02020603050405020304" pitchFamily="18" charset="0"/>
              </a:rPr>
              <a:t>count  1460.000000   1460.000000  1452.000000  1460.000000  1460.000000  ...   </a:t>
            </a:r>
            <a:endParaRPr lang="en-US" sz="1600">
              <a:effectLst/>
              <a:latin typeface="Times New Roman" panose="02020603050405020304" pitchFamily="18" charset="0"/>
              <a:ea typeface="Times New Roman" panose="02020603050405020304" pitchFamily="18" charset="0"/>
            </a:endParaRPr>
          </a:p>
          <a:p>
            <a:pPr algn="just">
              <a:lnSpc>
                <a:spcPct val="150000"/>
              </a:lnSpc>
              <a:buNone/>
            </a:pPr>
            <a:r>
              <a:rPr lang="en-US" sz="1800">
                <a:effectLst/>
                <a:latin typeface="Times New Roman" panose="02020603050405020304" pitchFamily="18" charset="0"/>
                <a:ea typeface="Times New Roman" panose="02020603050405020304" pitchFamily="18" charset="0"/>
              </a:rPr>
              <a:t>mean   1971.267808   1984.865753   103.685262   443.639726    46.549315  ...   </a:t>
            </a:r>
            <a:endParaRPr lang="en-US" sz="1600">
              <a:effectLst/>
              <a:latin typeface="Times New Roman" panose="02020603050405020304" pitchFamily="18" charset="0"/>
              <a:ea typeface="Times New Roman" panose="02020603050405020304" pitchFamily="18" charset="0"/>
            </a:endParaRPr>
          </a:p>
          <a:p>
            <a:pPr algn="just">
              <a:lnSpc>
                <a:spcPct val="150000"/>
              </a:lnSpc>
              <a:buNone/>
            </a:pPr>
            <a:r>
              <a:rPr lang="en-US" sz="1800">
                <a:effectLst/>
                <a:latin typeface="Times New Roman" panose="02020603050405020304" pitchFamily="18" charset="0"/>
                <a:ea typeface="Times New Roman" panose="02020603050405020304" pitchFamily="18" charset="0"/>
              </a:rPr>
              <a:t>std      30.202904     20.645407   181.066207   456.098091   161.319273  ...   </a:t>
            </a:r>
            <a:endParaRPr lang="en-US" sz="1600">
              <a:effectLst/>
              <a:latin typeface="Times New Roman" panose="02020603050405020304" pitchFamily="18" charset="0"/>
              <a:ea typeface="Times New Roman" panose="02020603050405020304" pitchFamily="18" charset="0"/>
            </a:endParaRPr>
          </a:p>
          <a:p>
            <a:pPr algn="just">
              <a:lnSpc>
                <a:spcPct val="150000"/>
              </a:lnSpc>
              <a:buNone/>
            </a:pPr>
            <a:r>
              <a:rPr lang="en-US" sz="1800">
                <a:effectLst/>
                <a:latin typeface="Times New Roman" panose="02020603050405020304" pitchFamily="18" charset="0"/>
                <a:ea typeface="Times New Roman" panose="02020603050405020304" pitchFamily="18" charset="0"/>
              </a:rPr>
              <a:t>min    1872.000000   1950.000000     0.000000     0.000000     0.000000  ...   </a:t>
            </a:r>
            <a:endParaRPr lang="en-US" sz="1600">
              <a:effectLst/>
              <a:latin typeface="Times New Roman" panose="02020603050405020304" pitchFamily="18" charset="0"/>
              <a:ea typeface="Times New Roman" panose="02020603050405020304" pitchFamily="18" charset="0"/>
            </a:endParaRPr>
          </a:p>
          <a:p>
            <a:pPr algn="just">
              <a:lnSpc>
                <a:spcPct val="150000"/>
              </a:lnSpc>
              <a:buNone/>
            </a:pPr>
            <a:r>
              <a:rPr lang="en-US" sz="1800">
                <a:effectLst/>
                <a:latin typeface="Times New Roman" panose="02020603050405020304" pitchFamily="18" charset="0"/>
                <a:ea typeface="Times New Roman" panose="02020603050405020304" pitchFamily="18" charset="0"/>
              </a:rPr>
              <a:t>25%    1954.000000   1967.000000     0.000000     0.000000     0.000000  ...   </a:t>
            </a:r>
            <a:endParaRPr lang="en-US" sz="1600">
              <a:effectLst/>
              <a:latin typeface="Times New Roman" panose="02020603050405020304" pitchFamily="18" charset="0"/>
              <a:ea typeface="Times New Roman" panose="02020603050405020304" pitchFamily="18" charset="0"/>
            </a:endParaRPr>
          </a:p>
          <a:p>
            <a:pPr algn="just">
              <a:lnSpc>
                <a:spcPct val="150000"/>
              </a:lnSpc>
              <a:buNone/>
            </a:pPr>
            <a:r>
              <a:rPr lang="en-US" sz="1800">
                <a:effectLst/>
                <a:latin typeface="Times New Roman" panose="02020603050405020304" pitchFamily="18" charset="0"/>
                <a:ea typeface="Times New Roman" panose="02020603050405020304" pitchFamily="18" charset="0"/>
              </a:rPr>
              <a:t>50%    1973.000000   1994.000000     0.000000   383.500000     0.000000  ...   </a:t>
            </a:r>
            <a:endParaRPr lang="en-US" sz="1600">
              <a:effectLst/>
              <a:latin typeface="Times New Roman" panose="02020603050405020304" pitchFamily="18" charset="0"/>
              <a:ea typeface="Times New Roman" panose="02020603050405020304" pitchFamily="18" charset="0"/>
            </a:endParaRPr>
          </a:p>
          <a:p>
            <a:pPr algn="just">
              <a:lnSpc>
                <a:spcPct val="150000"/>
              </a:lnSpc>
              <a:buNone/>
            </a:pPr>
            <a:r>
              <a:rPr lang="en-US" sz="1800">
                <a:effectLst/>
                <a:latin typeface="Times New Roman" panose="02020603050405020304" pitchFamily="18" charset="0"/>
                <a:ea typeface="Times New Roman" panose="02020603050405020304" pitchFamily="18" charset="0"/>
              </a:rPr>
              <a:t>75%    2000.000000   2004.000000   166.000000   712.250000     0.000000  ...   </a:t>
            </a:r>
            <a:endParaRPr lang="en-US" sz="1600">
              <a:effectLst/>
              <a:latin typeface="Times New Roman" panose="02020603050405020304" pitchFamily="18" charset="0"/>
              <a:ea typeface="Times New Roman" panose="02020603050405020304" pitchFamily="18" charset="0"/>
            </a:endParaRPr>
          </a:p>
          <a:p>
            <a:pPr algn="just">
              <a:lnSpc>
                <a:spcPct val="150000"/>
              </a:lnSpc>
              <a:buNone/>
            </a:pPr>
            <a:r>
              <a:rPr lang="en-US" sz="1800">
                <a:effectLst/>
                <a:latin typeface="Times New Roman" panose="02020603050405020304" pitchFamily="18" charset="0"/>
                <a:ea typeface="Times New Roman" panose="02020603050405020304" pitchFamily="18" charset="0"/>
              </a:rPr>
              <a:t>max    2010.000000   2010.000000  1600.000000  5644.000000  1474.000000  </a:t>
            </a:r>
            <a:r>
              <a:rPr lang="en-US" sz="1800">
                <a:solidFill>
                  <a:srgbClr val="E3E3E3"/>
                </a:solidFill>
                <a:effectLst/>
                <a:latin typeface="Times New Roman" panose="02020603050405020304" pitchFamily="18" charset="0"/>
                <a:ea typeface="Times New Roman" panose="02020603050405020304" pitchFamily="18" charset="0"/>
              </a:rPr>
              <a:t>...   </a:t>
            </a:r>
            <a:endParaRPr lang="en-US" sz="1600">
              <a:effectLst/>
              <a:latin typeface="Times New Roman" panose="02020603050405020304" pitchFamily="18" charset="0"/>
              <a:ea typeface="Times New Roman" panose="02020603050405020304" pitchFamily="18" charset="0"/>
            </a:endParaRPr>
          </a:p>
          <a:p>
            <a:pPr algn="just">
              <a:lnSpc>
                <a:spcPct val="150000"/>
              </a:lnSpc>
            </a:pPr>
            <a:r>
              <a:rPr lang="en-US" sz="1800">
                <a:solidFill>
                  <a:srgbClr val="E3E3E3"/>
                </a:solidFill>
                <a:effectLst/>
                <a:latin typeface="Times New Roman" panose="02020603050405020304" pitchFamily="18" charset="0"/>
                <a:ea typeface="Times New Roman" panose="02020603050405020304" pitchFamily="18" charset="0"/>
              </a:rPr>
              <a:t> </a:t>
            </a:r>
            <a:endParaRPr lang="en-US" sz="1600">
              <a:effectLst/>
              <a:latin typeface="Times New Roman" panose="02020603050405020304" pitchFamily="18" charset="0"/>
              <a:ea typeface="Times New Roman" panose="02020603050405020304" pitchFamily="18" charset="0"/>
            </a:endParaRPr>
          </a:p>
        </p:txBody>
      </p:sp>
      <p:sp>
        <p:nvSpPr>
          <p:cNvPr id="15" name="TextBox 14">
            <a:extLst>
              <a:ext uri="{FF2B5EF4-FFF2-40B4-BE49-F238E27FC236}">
                <a16:creationId xmlns:a16="http://schemas.microsoft.com/office/drawing/2014/main" id="{34CABA12-6D69-3A50-99A0-4E3E0B6C6265}"/>
              </a:ext>
            </a:extLst>
          </p:cNvPr>
          <p:cNvSpPr txBox="1"/>
          <p:nvPr/>
        </p:nvSpPr>
        <p:spPr>
          <a:xfrm>
            <a:off x="950974" y="6286526"/>
            <a:ext cx="9261986" cy="3782061"/>
          </a:xfrm>
          <a:prstGeom prst="rect">
            <a:avLst/>
          </a:prstGeom>
          <a:noFill/>
        </p:spPr>
        <p:txBody>
          <a:bodyPr wrap="square">
            <a:spAutoFit/>
          </a:bodyPr>
          <a:lstStyle/>
          <a:p>
            <a:pPr algn="just">
              <a:lnSpc>
                <a:spcPct val="150000"/>
              </a:lnSpc>
              <a:buNone/>
            </a:pPr>
            <a:r>
              <a:rPr lang="en-US" sz="1800">
                <a:effectLst/>
                <a:latin typeface="Times New Roman" panose="02020603050405020304" pitchFamily="18" charset="0"/>
                <a:ea typeface="Times New Roman" panose="02020603050405020304" pitchFamily="18" charset="0"/>
              </a:rPr>
              <a:t>WoodDeckSF  OpenPorchSF  EnclosedPorch    3SsnPorch  ScreenPorch  \</a:t>
            </a:r>
            <a:endParaRPr lang="en-US" sz="1600">
              <a:effectLst/>
              <a:latin typeface="Times New Roman" panose="02020603050405020304" pitchFamily="18" charset="0"/>
              <a:ea typeface="Times New Roman" panose="02020603050405020304" pitchFamily="18" charset="0"/>
            </a:endParaRPr>
          </a:p>
          <a:p>
            <a:pPr algn="just">
              <a:lnSpc>
                <a:spcPct val="150000"/>
              </a:lnSpc>
              <a:buNone/>
            </a:pPr>
            <a:r>
              <a:rPr lang="en-US" sz="1800">
                <a:effectLst/>
                <a:latin typeface="Times New Roman" panose="02020603050405020304" pitchFamily="18" charset="0"/>
                <a:ea typeface="Times New Roman" panose="02020603050405020304" pitchFamily="18" charset="0"/>
              </a:rPr>
              <a:t>count  1460.000000  1460.000000    1460.000000  1460.000000  1460.000000   </a:t>
            </a:r>
            <a:endParaRPr lang="en-US" sz="1600">
              <a:effectLst/>
              <a:latin typeface="Times New Roman" panose="02020603050405020304" pitchFamily="18" charset="0"/>
              <a:ea typeface="Times New Roman" panose="02020603050405020304" pitchFamily="18" charset="0"/>
            </a:endParaRPr>
          </a:p>
          <a:p>
            <a:pPr algn="just">
              <a:lnSpc>
                <a:spcPct val="150000"/>
              </a:lnSpc>
              <a:buNone/>
            </a:pPr>
            <a:r>
              <a:rPr lang="en-US" sz="1800">
                <a:effectLst/>
                <a:latin typeface="Times New Roman" panose="02020603050405020304" pitchFamily="18" charset="0"/>
                <a:ea typeface="Times New Roman" panose="02020603050405020304" pitchFamily="18" charset="0"/>
              </a:rPr>
              <a:t>mean     94.244521    46.660274      21.954110     3.409589    15.060959   </a:t>
            </a:r>
            <a:endParaRPr lang="en-US" sz="1600">
              <a:effectLst/>
              <a:latin typeface="Times New Roman" panose="02020603050405020304" pitchFamily="18" charset="0"/>
              <a:ea typeface="Times New Roman" panose="02020603050405020304" pitchFamily="18" charset="0"/>
            </a:endParaRPr>
          </a:p>
          <a:p>
            <a:pPr algn="just">
              <a:lnSpc>
                <a:spcPct val="150000"/>
              </a:lnSpc>
              <a:buNone/>
            </a:pPr>
            <a:r>
              <a:rPr lang="en-US" sz="1800">
                <a:effectLst/>
                <a:latin typeface="Times New Roman" panose="02020603050405020304" pitchFamily="18" charset="0"/>
                <a:ea typeface="Times New Roman" panose="02020603050405020304" pitchFamily="18" charset="0"/>
              </a:rPr>
              <a:t>std     125.338794    66.256028      61.119149    29.317331    55.757415   </a:t>
            </a:r>
            <a:endParaRPr lang="en-US" sz="1600">
              <a:effectLst/>
              <a:latin typeface="Times New Roman" panose="02020603050405020304" pitchFamily="18" charset="0"/>
              <a:ea typeface="Times New Roman" panose="02020603050405020304" pitchFamily="18" charset="0"/>
            </a:endParaRPr>
          </a:p>
          <a:p>
            <a:pPr algn="just">
              <a:lnSpc>
                <a:spcPct val="150000"/>
              </a:lnSpc>
              <a:buNone/>
            </a:pPr>
            <a:r>
              <a:rPr lang="en-US" sz="1800">
                <a:effectLst/>
                <a:latin typeface="Times New Roman" panose="02020603050405020304" pitchFamily="18" charset="0"/>
                <a:ea typeface="Times New Roman" panose="02020603050405020304" pitchFamily="18" charset="0"/>
              </a:rPr>
              <a:t>min       0.000000     0.000000       0.000000     0.000000     0.000000   </a:t>
            </a:r>
            <a:endParaRPr lang="en-US" sz="1600">
              <a:effectLst/>
              <a:latin typeface="Times New Roman" panose="02020603050405020304" pitchFamily="18" charset="0"/>
              <a:ea typeface="Times New Roman" panose="02020603050405020304" pitchFamily="18" charset="0"/>
            </a:endParaRPr>
          </a:p>
          <a:p>
            <a:pPr algn="just">
              <a:lnSpc>
                <a:spcPct val="150000"/>
              </a:lnSpc>
              <a:buNone/>
            </a:pPr>
            <a:r>
              <a:rPr lang="en-US" sz="1800">
                <a:effectLst/>
                <a:latin typeface="Times New Roman" panose="02020603050405020304" pitchFamily="18" charset="0"/>
                <a:ea typeface="Times New Roman" panose="02020603050405020304" pitchFamily="18" charset="0"/>
              </a:rPr>
              <a:t>25%       0.000000     0.000000       0.000000     0.000000     0.000000   </a:t>
            </a:r>
            <a:endParaRPr lang="en-US" sz="1600">
              <a:effectLst/>
              <a:latin typeface="Times New Roman" panose="02020603050405020304" pitchFamily="18" charset="0"/>
              <a:ea typeface="Times New Roman" panose="02020603050405020304" pitchFamily="18" charset="0"/>
            </a:endParaRPr>
          </a:p>
          <a:p>
            <a:pPr algn="just">
              <a:lnSpc>
                <a:spcPct val="150000"/>
              </a:lnSpc>
              <a:buNone/>
            </a:pPr>
            <a:r>
              <a:rPr lang="en-US" sz="1800">
                <a:effectLst/>
                <a:latin typeface="Times New Roman" panose="02020603050405020304" pitchFamily="18" charset="0"/>
                <a:ea typeface="Times New Roman" panose="02020603050405020304" pitchFamily="18" charset="0"/>
              </a:rPr>
              <a:t>50%       0.000000    25.000000       0.000000     0.000000     0.000000   </a:t>
            </a:r>
            <a:endParaRPr lang="en-US" sz="1600">
              <a:effectLst/>
              <a:latin typeface="Times New Roman" panose="02020603050405020304" pitchFamily="18" charset="0"/>
              <a:ea typeface="Times New Roman" panose="02020603050405020304" pitchFamily="18" charset="0"/>
            </a:endParaRPr>
          </a:p>
          <a:p>
            <a:pPr algn="just">
              <a:lnSpc>
                <a:spcPct val="150000"/>
              </a:lnSpc>
              <a:buNone/>
            </a:pPr>
            <a:r>
              <a:rPr lang="en-US" sz="1800">
                <a:effectLst/>
                <a:latin typeface="Times New Roman" panose="02020603050405020304" pitchFamily="18" charset="0"/>
                <a:ea typeface="Times New Roman" panose="02020603050405020304" pitchFamily="18" charset="0"/>
              </a:rPr>
              <a:t>75%     168.000000    68.000000       0.000000     0.000000     0.000000   </a:t>
            </a:r>
            <a:endParaRPr lang="en-US" sz="1600">
              <a:effectLst/>
              <a:latin typeface="Times New Roman" panose="02020603050405020304" pitchFamily="18" charset="0"/>
              <a:ea typeface="Times New Roman" panose="02020603050405020304" pitchFamily="18" charset="0"/>
            </a:endParaRPr>
          </a:p>
          <a:p>
            <a:pPr algn="just">
              <a:lnSpc>
                <a:spcPct val="150000"/>
              </a:lnSpc>
            </a:pPr>
            <a:r>
              <a:rPr lang="en-US" sz="1800">
                <a:effectLst/>
                <a:latin typeface="Times New Roman" panose="02020603050405020304" pitchFamily="18" charset="0"/>
                <a:ea typeface="Times New Roman" panose="02020603050405020304" pitchFamily="18" charset="0"/>
              </a:rPr>
              <a:t>max     857.000000   547.000000     552.000000   508.000000   480.000000   </a:t>
            </a:r>
            <a:endParaRPr lang="en-US" sz="1600">
              <a:effectLst/>
              <a:latin typeface="Times New Roman" panose="02020603050405020304" pitchFamily="18" charset="0"/>
              <a:ea typeface="Times New Roman" panose="02020603050405020304" pitchFamily="18" charset="0"/>
            </a:endParaRPr>
          </a:p>
        </p:txBody>
      </p:sp>
      <p:sp>
        <p:nvSpPr>
          <p:cNvPr id="17" name="TextBox 16">
            <a:extLst>
              <a:ext uri="{FF2B5EF4-FFF2-40B4-BE49-F238E27FC236}">
                <a16:creationId xmlns:a16="http://schemas.microsoft.com/office/drawing/2014/main" id="{279FB9B2-97E2-C380-8A13-D31A5647A4CF}"/>
              </a:ext>
            </a:extLst>
          </p:cNvPr>
          <p:cNvSpPr txBox="1"/>
          <p:nvPr/>
        </p:nvSpPr>
        <p:spPr>
          <a:xfrm>
            <a:off x="9601200" y="5075625"/>
            <a:ext cx="9335728" cy="4524315"/>
          </a:xfrm>
          <a:prstGeom prst="rect">
            <a:avLst/>
          </a:prstGeom>
          <a:noFill/>
        </p:spPr>
        <p:txBody>
          <a:bodyPr wrap="square">
            <a:spAutoFit/>
          </a:bodyPr>
          <a:lstStyle/>
          <a:p>
            <a:pPr algn="just">
              <a:lnSpc>
                <a:spcPct val="150000"/>
              </a:lnSpc>
              <a:buNone/>
            </a:pPr>
            <a:r>
              <a:rPr lang="en-US" sz="1800">
                <a:effectLst/>
                <a:latin typeface="Times New Roman" panose="02020603050405020304" pitchFamily="18" charset="0"/>
                <a:ea typeface="Times New Roman" panose="02020603050405020304" pitchFamily="18" charset="0"/>
              </a:rPr>
              <a:t> PoolArea       MiscVal       MoSold       YrSold      SalePrice  </a:t>
            </a:r>
            <a:endParaRPr lang="en-US" sz="1600">
              <a:effectLst/>
              <a:latin typeface="Times New Roman" panose="02020603050405020304" pitchFamily="18" charset="0"/>
              <a:ea typeface="Times New Roman" panose="02020603050405020304" pitchFamily="18" charset="0"/>
            </a:endParaRPr>
          </a:p>
          <a:p>
            <a:pPr algn="just">
              <a:lnSpc>
                <a:spcPct val="150000"/>
              </a:lnSpc>
              <a:buNone/>
            </a:pPr>
            <a:r>
              <a:rPr lang="en-US" sz="1800">
                <a:effectLst/>
                <a:latin typeface="Times New Roman" panose="02020603050405020304" pitchFamily="18" charset="0"/>
                <a:ea typeface="Times New Roman" panose="02020603050405020304" pitchFamily="18" charset="0"/>
              </a:rPr>
              <a:t>count  1460.000000   1460.000000  1460.000000  1460.000000    1460.000000  </a:t>
            </a:r>
            <a:endParaRPr lang="en-US" sz="1600">
              <a:effectLst/>
              <a:latin typeface="Times New Roman" panose="02020603050405020304" pitchFamily="18" charset="0"/>
              <a:ea typeface="Times New Roman" panose="02020603050405020304" pitchFamily="18" charset="0"/>
            </a:endParaRPr>
          </a:p>
          <a:p>
            <a:pPr algn="just">
              <a:lnSpc>
                <a:spcPct val="150000"/>
              </a:lnSpc>
              <a:buNone/>
            </a:pPr>
            <a:r>
              <a:rPr lang="en-US" sz="1800">
                <a:effectLst/>
                <a:latin typeface="Times New Roman" panose="02020603050405020304" pitchFamily="18" charset="0"/>
                <a:ea typeface="Times New Roman" panose="02020603050405020304" pitchFamily="18" charset="0"/>
              </a:rPr>
              <a:t>mean      2.758904     43.489041     6.321918  2007.815753  180921.195890  </a:t>
            </a:r>
            <a:endParaRPr lang="en-US" sz="1600">
              <a:effectLst/>
              <a:latin typeface="Times New Roman" panose="02020603050405020304" pitchFamily="18" charset="0"/>
              <a:ea typeface="Times New Roman" panose="02020603050405020304" pitchFamily="18" charset="0"/>
            </a:endParaRPr>
          </a:p>
          <a:p>
            <a:pPr algn="just">
              <a:lnSpc>
                <a:spcPct val="150000"/>
              </a:lnSpc>
              <a:buNone/>
            </a:pPr>
            <a:r>
              <a:rPr lang="en-US" sz="1800">
                <a:effectLst/>
                <a:latin typeface="Times New Roman" panose="02020603050405020304" pitchFamily="18" charset="0"/>
                <a:ea typeface="Times New Roman" panose="02020603050405020304" pitchFamily="18" charset="0"/>
              </a:rPr>
              <a:t>std      40.177307    496.123024     2.703626     1.328095   79442.502883  </a:t>
            </a:r>
            <a:endParaRPr lang="en-US" sz="1600">
              <a:effectLst/>
              <a:latin typeface="Times New Roman" panose="02020603050405020304" pitchFamily="18" charset="0"/>
              <a:ea typeface="Times New Roman" panose="02020603050405020304" pitchFamily="18" charset="0"/>
            </a:endParaRPr>
          </a:p>
          <a:p>
            <a:pPr algn="just">
              <a:lnSpc>
                <a:spcPct val="150000"/>
              </a:lnSpc>
              <a:buNone/>
            </a:pPr>
            <a:r>
              <a:rPr lang="en-US" sz="1800">
                <a:effectLst/>
                <a:latin typeface="Times New Roman" panose="02020603050405020304" pitchFamily="18" charset="0"/>
                <a:ea typeface="Times New Roman" panose="02020603050405020304" pitchFamily="18" charset="0"/>
              </a:rPr>
              <a:t>min       0.000000      0.000000     1.000000  2006.000000   34900.000000  </a:t>
            </a:r>
            <a:endParaRPr lang="en-US" sz="1600">
              <a:effectLst/>
              <a:latin typeface="Times New Roman" panose="02020603050405020304" pitchFamily="18" charset="0"/>
              <a:ea typeface="Times New Roman" panose="02020603050405020304" pitchFamily="18" charset="0"/>
            </a:endParaRPr>
          </a:p>
          <a:p>
            <a:pPr algn="just">
              <a:lnSpc>
                <a:spcPct val="150000"/>
              </a:lnSpc>
              <a:buNone/>
            </a:pPr>
            <a:r>
              <a:rPr lang="en-US" sz="1800">
                <a:effectLst/>
                <a:latin typeface="Times New Roman" panose="02020603050405020304" pitchFamily="18" charset="0"/>
                <a:ea typeface="Times New Roman" panose="02020603050405020304" pitchFamily="18" charset="0"/>
              </a:rPr>
              <a:t>25%       0.000000      0.000000     5.000000  2007.000000  129975.000000  </a:t>
            </a:r>
            <a:endParaRPr lang="en-US" sz="1600">
              <a:effectLst/>
              <a:latin typeface="Times New Roman" panose="02020603050405020304" pitchFamily="18" charset="0"/>
              <a:ea typeface="Times New Roman" panose="02020603050405020304" pitchFamily="18" charset="0"/>
            </a:endParaRPr>
          </a:p>
          <a:p>
            <a:pPr algn="just">
              <a:lnSpc>
                <a:spcPct val="150000"/>
              </a:lnSpc>
              <a:buNone/>
            </a:pPr>
            <a:r>
              <a:rPr lang="en-US" sz="1800">
                <a:effectLst/>
                <a:latin typeface="Times New Roman" panose="02020603050405020304" pitchFamily="18" charset="0"/>
                <a:ea typeface="Times New Roman" panose="02020603050405020304" pitchFamily="18" charset="0"/>
              </a:rPr>
              <a:t>50%       0.000000      0.000000     6.000000  2008.000000  163000.000000  </a:t>
            </a:r>
            <a:endParaRPr lang="en-US" sz="1600">
              <a:effectLst/>
              <a:latin typeface="Times New Roman" panose="02020603050405020304" pitchFamily="18" charset="0"/>
              <a:ea typeface="Times New Roman" panose="02020603050405020304" pitchFamily="18" charset="0"/>
            </a:endParaRPr>
          </a:p>
          <a:p>
            <a:pPr algn="just">
              <a:lnSpc>
                <a:spcPct val="150000"/>
              </a:lnSpc>
              <a:buNone/>
            </a:pPr>
            <a:r>
              <a:rPr lang="en-US" sz="1800">
                <a:effectLst/>
                <a:latin typeface="Times New Roman" panose="02020603050405020304" pitchFamily="18" charset="0"/>
                <a:ea typeface="Times New Roman" panose="02020603050405020304" pitchFamily="18" charset="0"/>
              </a:rPr>
              <a:t>75%       0.000000      0.000000     8.000000  2009.000000  214000.000000  </a:t>
            </a:r>
            <a:endParaRPr lang="en-US" sz="1600">
              <a:effectLst/>
              <a:latin typeface="Times New Roman" panose="02020603050405020304" pitchFamily="18" charset="0"/>
              <a:ea typeface="Times New Roman" panose="02020603050405020304" pitchFamily="18" charset="0"/>
            </a:endParaRPr>
          </a:p>
          <a:p>
            <a:pPr algn="just">
              <a:lnSpc>
                <a:spcPct val="150000"/>
              </a:lnSpc>
              <a:buNone/>
            </a:pPr>
            <a:r>
              <a:rPr lang="en-US" sz="1800">
                <a:effectLst/>
                <a:latin typeface="Times New Roman" panose="02020603050405020304" pitchFamily="18" charset="0"/>
                <a:ea typeface="Times New Roman" panose="02020603050405020304" pitchFamily="18" charset="0"/>
              </a:rPr>
              <a:t>max     738.000000  15500.000000    12.000000  2010.000000  755000.000000  </a:t>
            </a:r>
            <a:endParaRPr lang="en-US" sz="1600">
              <a:effectLst/>
              <a:latin typeface="Times New Roman" panose="02020603050405020304" pitchFamily="18" charset="0"/>
              <a:ea typeface="Times New Roman" panose="02020603050405020304" pitchFamily="18" charset="0"/>
            </a:endParaRPr>
          </a:p>
          <a:p>
            <a:pPr algn="just">
              <a:lnSpc>
                <a:spcPct val="150000"/>
              </a:lnSpc>
              <a:buNone/>
            </a:pPr>
            <a:r>
              <a:rPr lang="en-US" sz="1800">
                <a:effectLst/>
                <a:latin typeface="Times New Roman" panose="02020603050405020304" pitchFamily="18" charset="0"/>
                <a:ea typeface="Times New Roman" panose="02020603050405020304" pitchFamily="18" charset="0"/>
              </a:rPr>
              <a:t> </a:t>
            </a:r>
            <a:endParaRPr lang="en-US" sz="1600">
              <a:effectLst/>
              <a:latin typeface="Times New Roman" panose="02020603050405020304" pitchFamily="18" charset="0"/>
              <a:ea typeface="Times New Roman" panose="02020603050405020304" pitchFamily="18" charset="0"/>
            </a:endParaRPr>
          </a:p>
          <a:p>
            <a:pPr>
              <a:buNone/>
            </a:pPr>
            <a:r>
              <a:rPr lang="en-US" sz="1800">
                <a:effectLst/>
                <a:latin typeface="Times New Roman" panose="02020603050405020304" pitchFamily="18" charset="0"/>
                <a:ea typeface="Times New Roman" panose="02020603050405020304" pitchFamily="18" charset="0"/>
              </a:rPr>
              <a:t>[8 rows x 37 columns</a:t>
            </a:r>
            <a:endParaRPr lang="en-US"/>
          </a:p>
        </p:txBody>
      </p:sp>
    </p:spTree>
    <p:extLst>
      <p:ext uri="{BB962C8B-B14F-4D97-AF65-F5344CB8AC3E}">
        <p14:creationId xmlns:p14="http://schemas.microsoft.com/office/powerpoint/2010/main" val="2502832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25AAB-75E6-3116-81F7-A5CE046F11FA}"/>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D276FE4E-C469-FF03-969F-624F64A0BEB6}"/>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23902B96-35E0-BFA8-FE69-6BFEE341757F}"/>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8A31CD7B-1861-2F00-4844-CBDB8FF54147}"/>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3" name="TextBox 2">
            <a:extLst>
              <a:ext uri="{FF2B5EF4-FFF2-40B4-BE49-F238E27FC236}">
                <a16:creationId xmlns:a16="http://schemas.microsoft.com/office/drawing/2014/main" id="{FF0183A9-70ED-0E39-50CC-1642D3E5ED97}"/>
              </a:ext>
            </a:extLst>
          </p:cNvPr>
          <p:cNvSpPr txBox="1"/>
          <p:nvPr/>
        </p:nvSpPr>
        <p:spPr>
          <a:xfrm>
            <a:off x="1061465" y="2199540"/>
            <a:ext cx="13563600" cy="5016758"/>
          </a:xfrm>
          <a:prstGeom prst="rect">
            <a:avLst/>
          </a:prstGeom>
          <a:noFill/>
        </p:spPr>
        <p:txBody>
          <a:bodyPr wrap="square">
            <a:spAutoFit/>
          </a:bodyPr>
          <a:lstStyle/>
          <a:p>
            <a:pPr>
              <a:buNone/>
            </a:pPr>
            <a:r>
              <a:rPr lang="vi-VN" sz="3200" b="0" i="0">
                <a:solidFill>
                  <a:srgbClr val="0070C0"/>
                </a:solidFill>
                <a:effectLst/>
                <a:latin typeface="TimesNewRomanPSMT"/>
              </a:rPr>
              <a:t>Qua mô tả, nhóm có các nhận xét sau:</a:t>
            </a:r>
          </a:p>
          <a:p>
            <a:pPr>
              <a:buNone/>
            </a:pPr>
            <a:r>
              <a:rPr lang="vi-VN" sz="3200" b="0" i="0">
                <a:solidFill>
                  <a:srgbClr val="0070C0"/>
                </a:solidFill>
                <a:effectLst/>
                <a:latin typeface="TimesNewRomanPSMT"/>
              </a:rPr>
              <a:t>- Cần lưu ý tại các cột sau vì việc thiếu dữ liệu của các cột này là có chủ đích:</a:t>
            </a:r>
          </a:p>
          <a:p>
            <a:pPr>
              <a:buNone/>
            </a:pPr>
            <a:r>
              <a:rPr lang="vi-VN" sz="3200" b="0" i="0">
                <a:solidFill>
                  <a:srgbClr val="0070C0"/>
                </a:solidFill>
                <a:effectLst/>
                <a:latin typeface="TimesNewRomanPSMT"/>
              </a:rPr>
              <a:t>+ Alley: kiểu đường hiểm mà căn hộ tiếp xúc =&gt; Không tiếp xúc đường hẻm thì sẽ để trống.</a:t>
            </a:r>
          </a:p>
          <a:p>
            <a:pPr>
              <a:buNone/>
            </a:pPr>
            <a:r>
              <a:rPr lang="vi-VN" sz="3200" b="0" i="0">
                <a:solidFill>
                  <a:srgbClr val="0070C0"/>
                </a:solidFill>
                <a:effectLst/>
                <a:latin typeface="TimesNewRomanPSMT"/>
              </a:rPr>
              <a:t>+ BsmtQual, BsmtCond, BsmtExposure, BsmtFinType1, BsmtFinType2: các thuộc tính liên quan tới tầng hầm của căn hộ =&gt; Không có tầng hầm sẽ để trống</a:t>
            </a:r>
          </a:p>
          <a:p>
            <a:pPr>
              <a:buNone/>
            </a:pPr>
            <a:r>
              <a:rPr lang="vi-VN" sz="3200" b="0" i="0">
                <a:solidFill>
                  <a:srgbClr val="0070C0"/>
                </a:solidFill>
                <a:effectLst/>
                <a:latin typeface="TimesNewRomanPSMT"/>
              </a:rPr>
              <a:t>+ FireplaceQu: chất lượng lò sưởi =&gt; Không có lò sưởi sẽ để trống.</a:t>
            </a:r>
          </a:p>
          <a:p>
            <a:pPr>
              <a:buNone/>
            </a:pPr>
            <a:r>
              <a:rPr lang="vi-VN" sz="3200" b="0" i="0">
                <a:solidFill>
                  <a:srgbClr val="0070C0"/>
                </a:solidFill>
                <a:effectLst/>
                <a:latin typeface="TimesNewRomanPSMT"/>
              </a:rPr>
              <a:t>+ GarageType, GarageFinish, GarageQual, GarageCond: thuộc tính liên quan tới garage =&gt; Không có garage sẽ để trống</a:t>
            </a:r>
            <a:r>
              <a:rPr lang="vi-VN" sz="3200">
                <a:solidFill>
                  <a:srgbClr val="0070C0"/>
                </a:solidFill>
              </a:rPr>
              <a:t> </a:t>
            </a:r>
            <a:br>
              <a:rPr lang="vi-VN" sz="3200"/>
            </a:br>
            <a:endParaRPr lang="en-US" sz="3200">
              <a:solidFill>
                <a:srgbClr val="0070C0"/>
              </a:solidFill>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522C7A44-3BC2-DBCD-1C4E-0D707D1C3210}"/>
              </a:ext>
            </a:extLst>
          </p:cNvPr>
          <p:cNvSpPr txBox="1"/>
          <p:nvPr/>
        </p:nvSpPr>
        <p:spPr>
          <a:xfrm>
            <a:off x="1061465" y="1419444"/>
            <a:ext cx="9144000" cy="742511"/>
          </a:xfrm>
          <a:prstGeom prst="rect">
            <a:avLst/>
          </a:prstGeom>
          <a:noFill/>
        </p:spPr>
        <p:txBody>
          <a:bodyPr wrap="square">
            <a:spAutoFit/>
          </a:bodyPr>
          <a:lstStyle/>
          <a:p>
            <a:pPr indent="90170" algn="just">
              <a:lnSpc>
                <a:spcPct val="150000"/>
              </a:lnSpc>
              <a:buNone/>
            </a:pPr>
            <a:r>
              <a:rPr lang="en-US" sz="3200" b="1">
                <a:solidFill>
                  <a:srgbClr val="0070C0"/>
                </a:solidFill>
                <a:effectLst/>
                <a:latin typeface="Times New Roman" panose="02020603050405020304" pitchFamily="18" charset="0"/>
                <a:ea typeface="Times New Roman" panose="02020603050405020304" pitchFamily="18" charset="0"/>
              </a:rPr>
              <a:t>2.1.2. Đọc và mô tả dữ liệu</a:t>
            </a:r>
            <a:endParaRPr lang="en-US" sz="3200">
              <a:solidFill>
                <a:srgbClr val="0070C0"/>
              </a:solidFill>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420E0EAB-DC5E-AE95-4CE6-4BD3E4220D20}"/>
              </a:ext>
            </a:extLst>
          </p:cNvPr>
          <p:cNvSpPr txBox="1"/>
          <p:nvPr/>
        </p:nvSpPr>
        <p:spPr>
          <a:xfrm>
            <a:off x="1061465" y="6623282"/>
            <a:ext cx="12649619" cy="3323987"/>
          </a:xfrm>
          <a:prstGeom prst="rect">
            <a:avLst/>
          </a:prstGeom>
          <a:noFill/>
        </p:spPr>
        <p:txBody>
          <a:bodyPr wrap="square">
            <a:spAutoFit/>
          </a:bodyPr>
          <a:lstStyle/>
          <a:p>
            <a:pPr>
              <a:buNone/>
            </a:pPr>
            <a:r>
              <a:rPr lang="vi-VN" sz="3200" b="0" i="0">
                <a:solidFill>
                  <a:srgbClr val="0070C0"/>
                </a:solidFill>
                <a:effectLst/>
                <a:latin typeface="TimesNewRomanPSMT"/>
              </a:rPr>
              <a:t>+ PoolQC: chất lượng hồ bơi =&gt; Không có hồ bơi sẽ để trống. + Fence: chất lượng hàng rào =&gt; Không có hàng rào sẽ để trống.</a:t>
            </a:r>
          </a:p>
          <a:p>
            <a:pPr>
              <a:buNone/>
            </a:pPr>
            <a:r>
              <a:rPr lang="vi-VN" sz="3200" b="0" i="0">
                <a:solidFill>
                  <a:srgbClr val="0070C0"/>
                </a:solidFill>
                <a:effectLst/>
                <a:latin typeface="TimesNewRomanPSMT"/>
              </a:rPr>
              <a:t>+ MiscFeature: một số tiện nghi khác của căn hộ mà không được liệt kê bởi các thuộc tính trong bảng =&gt; Không có sẽ để trống.</a:t>
            </a:r>
          </a:p>
          <a:p>
            <a:pPr>
              <a:buNone/>
            </a:pPr>
            <a:r>
              <a:rPr lang="vi-VN" sz="3200" b="0" i="0">
                <a:solidFill>
                  <a:srgbClr val="0070C0"/>
                </a:solidFill>
                <a:effectLst/>
                <a:latin typeface="TimesNewRomanPSMT"/>
              </a:rPr>
              <a:t>- Có một số thuộc tính có dạng multiple choice -&gt; cần lưu ý khi onehot (phương pháp mã hoá dữ liệu phân loại (categorical data) thành dạng số).</a:t>
            </a:r>
            <a:r>
              <a:rPr lang="vi-VN" sz="3200">
                <a:solidFill>
                  <a:srgbClr val="0070C0"/>
                </a:solidFill>
              </a:rPr>
              <a:t> </a:t>
            </a:r>
            <a:br>
              <a:rPr lang="vi-VN"/>
            </a:br>
            <a:endParaRPr lang="en-US"/>
          </a:p>
        </p:txBody>
      </p:sp>
      <p:pic>
        <p:nvPicPr>
          <p:cNvPr id="9" name="Picture 8">
            <a:extLst>
              <a:ext uri="{FF2B5EF4-FFF2-40B4-BE49-F238E27FC236}">
                <a16:creationId xmlns:a16="http://schemas.microsoft.com/office/drawing/2014/main" id="{F9C7239D-CA57-53DB-A715-2DAAD663B9AE}"/>
              </a:ext>
            </a:extLst>
          </p:cNvPr>
          <p:cNvPicPr>
            <a:picLocks noChangeAspect="1"/>
          </p:cNvPicPr>
          <p:nvPr/>
        </p:nvPicPr>
        <p:blipFill>
          <a:blip r:embed="rId5"/>
          <a:stretch>
            <a:fillRect/>
          </a:stretch>
        </p:blipFill>
        <p:spPr>
          <a:xfrm>
            <a:off x="14607367" y="6362700"/>
            <a:ext cx="2878668" cy="3048000"/>
          </a:xfrm>
          <a:prstGeom prst="rect">
            <a:avLst/>
          </a:prstGeom>
        </p:spPr>
      </p:pic>
    </p:spTree>
    <p:extLst>
      <p:ext uri="{BB962C8B-B14F-4D97-AF65-F5344CB8AC3E}">
        <p14:creationId xmlns:p14="http://schemas.microsoft.com/office/powerpoint/2010/main" val="3415750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ABDCB-5591-91B3-6A4A-25FB6FACF1AC}"/>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D0A5E9B0-7964-73FD-FFA2-3F010F8E23DB}"/>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C447E7E5-0466-CD99-8BC4-93335B9B0814}"/>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E9E689EE-3404-C991-11B7-6B36EE1C8FB9}"/>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3" name="TextBox 2">
            <a:extLst>
              <a:ext uri="{FF2B5EF4-FFF2-40B4-BE49-F238E27FC236}">
                <a16:creationId xmlns:a16="http://schemas.microsoft.com/office/drawing/2014/main" id="{FA7DC228-7931-D623-1D9D-8747EADE0FAA}"/>
              </a:ext>
            </a:extLst>
          </p:cNvPr>
          <p:cNvSpPr txBox="1"/>
          <p:nvPr/>
        </p:nvSpPr>
        <p:spPr>
          <a:xfrm>
            <a:off x="1061465" y="2199540"/>
            <a:ext cx="16293846" cy="3697166"/>
          </a:xfrm>
          <a:prstGeom prst="rect">
            <a:avLst/>
          </a:prstGeom>
          <a:noFill/>
        </p:spPr>
        <p:txBody>
          <a:bodyPr wrap="square">
            <a:spAutoFit/>
          </a:bodyPr>
          <a:lstStyle/>
          <a:p>
            <a:pPr indent="180340" algn="just">
              <a:lnSpc>
                <a:spcPct val="150000"/>
              </a:lnSpc>
              <a:buNone/>
            </a:pPr>
            <a:r>
              <a:rPr lang="en-US" sz="3200">
                <a:solidFill>
                  <a:srgbClr val="0070C0"/>
                </a:solidFill>
                <a:effectLst/>
                <a:latin typeface="Times New Roman" panose="02020603050405020304" pitchFamily="18" charset="0"/>
                <a:ea typeface="Times New Roman" panose="02020603050405020304" pitchFamily="18" charset="0"/>
              </a:rPr>
              <a:t>Để chuẩn bị dữ liệu cho mô hình, nhóm đã xác định các cột số và cột phân loại:</a:t>
            </a:r>
          </a:p>
          <a:p>
            <a:pPr indent="270510" algn="just">
              <a:lnSpc>
                <a:spcPct val="150000"/>
              </a:lnSpc>
              <a:buNone/>
            </a:pPr>
            <a:r>
              <a:rPr lang="en-US" sz="3200">
                <a:solidFill>
                  <a:srgbClr val="0070C0"/>
                </a:solidFill>
                <a:effectLst/>
                <a:latin typeface="Times New Roman" panose="02020603050405020304" pitchFamily="18" charset="0"/>
                <a:ea typeface="Times New Roman" panose="02020603050405020304" pitchFamily="18" charset="0"/>
              </a:rPr>
              <a:t>- Các cột phân loại (categorical columns) được xử lý bằng cách sử dụng OneHotEncoder và SimpleImputer để thay thế giá trị thiếu.</a:t>
            </a:r>
          </a:p>
          <a:p>
            <a:pPr indent="270510" algn="just">
              <a:lnSpc>
                <a:spcPct val="150000"/>
              </a:lnSpc>
            </a:pPr>
            <a:r>
              <a:rPr lang="en-US" sz="3200">
                <a:solidFill>
                  <a:srgbClr val="0070C0"/>
                </a:solidFill>
                <a:effectLst/>
                <a:latin typeface="Times New Roman" panose="02020603050405020304" pitchFamily="18" charset="0"/>
                <a:ea typeface="Times New Roman" panose="02020603050405020304" pitchFamily="18" charset="0"/>
              </a:rPr>
              <a:t>- Các cột số (numerical columns) được xử lý bằng SimpleImputer để thay thế giá trị thiếu bằng giá trị trung bình.</a:t>
            </a:r>
          </a:p>
        </p:txBody>
      </p:sp>
      <p:sp>
        <p:nvSpPr>
          <p:cNvPr id="7" name="TextBox 6">
            <a:extLst>
              <a:ext uri="{FF2B5EF4-FFF2-40B4-BE49-F238E27FC236}">
                <a16:creationId xmlns:a16="http://schemas.microsoft.com/office/drawing/2014/main" id="{64E35A37-A5B1-FF9A-900B-F62E71B51081}"/>
              </a:ext>
            </a:extLst>
          </p:cNvPr>
          <p:cNvSpPr txBox="1"/>
          <p:nvPr/>
        </p:nvSpPr>
        <p:spPr>
          <a:xfrm>
            <a:off x="1061465" y="1419444"/>
            <a:ext cx="9144000" cy="742511"/>
          </a:xfrm>
          <a:prstGeom prst="rect">
            <a:avLst/>
          </a:prstGeom>
          <a:noFill/>
        </p:spPr>
        <p:txBody>
          <a:bodyPr wrap="square">
            <a:spAutoFit/>
          </a:bodyPr>
          <a:lstStyle/>
          <a:p>
            <a:pPr indent="90170" algn="just">
              <a:lnSpc>
                <a:spcPct val="150000"/>
              </a:lnSpc>
              <a:buNone/>
            </a:pPr>
            <a:r>
              <a:rPr lang="en-US" sz="3200" b="1">
                <a:solidFill>
                  <a:srgbClr val="0070C0"/>
                </a:solidFill>
                <a:effectLst/>
                <a:latin typeface="Times New Roman" panose="02020603050405020304" pitchFamily="18" charset="0"/>
                <a:ea typeface="Times New Roman" panose="02020603050405020304" pitchFamily="18" charset="0"/>
              </a:rPr>
              <a:t>2.1.</a:t>
            </a:r>
            <a:r>
              <a:rPr lang="en-US" sz="3200" b="1">
                <a:solidFill>
                  <a:srgbClr val="0070C0"/>
                </a:solidFill>
                <a:latin typeface="Times New Roman" panose="02020603050405020304" pitchFamily="18" charset="0"/>
                <a:ea typeface="Times New Roman" panose="02020603050405020304" pitchFamily="18" charset="0"/>
              </a:rPr>
              <a:t>3</a:t>
            </a:r>
            <a:r>
              <a:rPr lang="en-US" sz="3200" b="1">
                <a:solidFill>
                  <a:srgbClr val="0070C0"/>
                </a:solidFill>
                <a:effectLst/>
                <a:latin typeface="Times New Roman" panose="02020603050405020304" pitchFamily="18" charset="0"/>
                <a:ea typeface="Times New Roman" panose="02020603050405020304" pitchFamily="18" charset="0"/>
              </a:rPr>
              <a:t>. Đọc và mô tả dữ liệu</a:t>
            </a:r>
            <a:endParaRPr lang="en-US" sz="3200">
              <a:solidFill>
                <a:srgbClr val="0070C0"/>
              </a:solidFill>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642F1D3C-199B-8CA6-8D15-80D098F0C03D}"/>
              </a:ext>
            </a:extLst>
          </p:cNvPr>
          <p:cNvSpPr txBox="1"/>
          <p:nvPr/>
        </p:nvSpPr>
        <p:spPr>
          <a:xfrm>
            <a:off x="927088" y="6623478"/>
            <a:ext cx="12649619" cy="861774"/>
          </a:xfrm>
          <a:prstGeom prst="rect">
            <a:avLst/>
          </a:prstGeom>
          <a:noFill/>
        </p:spPr>
        <p:txBody>
          <a:bodyPr wrap="square">
            <a:spAutoFit/>
          </a:bodyPr>
          <a:lstStyle/>
          <a:p>
            <a:pPr>
              <a:buNone/>
            </a:pPr>
            <a:r>
              <a:rPr lang="vi-VN" sz="3200">
                <a:solidFill>
                  <a:srgbClr val="0070C0"/>
                </a:solidFill>
              </a:rPr>
              <a:t> </a:t>
            </a:r>
            <a:br>
              <a:rPr lang="vi-VN"/>
            </a:br>
            <a:endParaRPr lang="en-US"/>
          </a:p>
        </p:txBody>
      </p:sp>
      <p:pic>
        <p:nvPicPr>
          <p:cNvPr id="10" name="Picture 9">
            <a:extLst>
              <a:ext uri="{FF2B5EF4-FFF2-40B4-BE49-F238E27FC236}">
                <a16:creationId xmlns:a16="http://schemas.microsoft.com/office/drawing/2014/main" id="{C3CC30A7-B7BD-989A-F53D-0927BC08D84C}"/>
              </a:ext>
            </a:extLst>
          </p:cNvPr>
          <p:cNvPicPr>
            <a:picLocks noChangeAspect="1"/>
          </p:cNvPicPr>
          <p:nvPr/>
        </p:nvPicPr>
        <p:blipFill>
          <a:blip r:embed="rId5"/>
          <a:stretch>
            <a:fillRect/>
          </a:stretch>
        </p:blipFill>
        <p:spPr>
          <a:xfrm>
            <a:off x="6507136" y="5758033"/>
            <a:ext cx="8940472" cy="2296186"/>
          </a:xfrm>
          <a:prstGeom prst="rect">
            <a:avLst/>
          </a:prstGeom>
        </p:spPr>
      </p:pic>
    </p:spTree>
    <p:extLst>
      <p:ext uri="{BB962C8B-B14F-4D97-AF65-F5344CB8AC3E}">
        <p14:creationId xmlns:p14="http://schemas.microsoft.com/office/powerpoint/2010/main" val="358294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B0B18-A67A-609B-A985-E1A095C217F3}"/>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46EF5EF9-FF46-17B8-FDEA-5C1DB3DEE53D}"/>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0C5D9030-8AEF-3F25-3441-0CACC47AC210}"/>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54EE62F9-32C1-88E2-32F0-6FAF966A0459}"/>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7" name="TextBox 6">
            <a:extLst>
              <a:ext uri="{FF2B5EF4-FFF2-40B4-BE49-F238E27FC236}">
                <a16:creationId xmlns:a16="http://schemas.microsoft.com/office/drawing/2014/main" id="{856D6FF7-1EAF-B4D3-B72D-32DBF626EE16}"/>
              </a:ext>
            </a:extLst>
          </p:cNvPr>
          <p:cNvSpPr txBox="1"/>
          <p:nvPr/>
        </p:nvSpPr>
        <p:spPr>
          <a:xfrm>
            <a:off x="950974" y="1143635"/>
            <a:ext cx="9659860" cy="1481175"/>
          </a:xfrm>
          <a:prstGeom prst="rect">
            <a:avLst/>
          </a:prstGeom>
          <a:noFill/>
        </p:spPr>
        <p:txBody>
          <a:bodyPr wrap="square">
            <a:spAutoFit/>
          </a:bodyPr>
          <a:lstStyle/>
          <a:p>
            <a:pPr indent="90170" algn="just">
              <a:lnSpc>
                <a:spcPct val="150000"/>
              </a:lnSpc>
              <a:buNone/>
            </a:pPr>
            <a:r>
              <a:rPr lang="en-US" sz="3200" b="1">
                <a:solidFill>
                  <a:srgbClr val="0070C0"/>
                </a:solidFill>
                <a:effectLst/>
                <a:latin typeface="Times New Roman" panose="02020603050405020304" pitchFamily="18" charset="0"/>
                <a:ea typeface="Times New Roman" panose="02020603050405020304" pitchFamily="18" charset="0"/>
              </a:rPr>
              <a:t>2.1.4. Chia dữ liệu</a:t>
            </a:r>
            <a:endParaRPr lang="en-US" sz="3200">
              <a:solidFill>
                <a:srgbClr val="0070C0"/>
              </a:solidFill>
              <a:effectLst/>
              <a:latin typeface="Times New Roman" panose="02020603050405020304" pitchFamily="18" charset="0"/>
              <a:ea typeface="Times New Roman" panose="02020603050405020304" pitchFamily="18" charset="0"/>
            </a:endParaRPr>
          </a:p>
          <a:p>
            <a:pPr indent="180340" algn="just">
              <a:lnSpc>
                <a:spcPct val="150000"/>
              </a:lnSpc>
            </a:pPr>
            <a:r>
              <a:rPr lang="en-US" sz="3200">
                <a:solidFill>
                  <a:srgbClr val="0070C0"/>
                </a:solidFill>
                <a:effectLst/>
                <a:latin typeface="Times New Roman" panose="02020603050405020304" pitchFamily="18" charset="0"/>
                <a:ea typeface="Times New Roman" panose="02020603050405020304" pitchFamily="18" charset="0"/>
              </a:rPr>
              <a:t>Dữ liệu được chia thành tập train và test với tỷ lệ 70-30:</a:t>
            </a:r>
          </a:p>
        </p:txBody>
      </p:sp>
      <p:sp>
        <p:nvSpPr>
          <p:cNvPr id="8" name="TextBox 7">
            <a:extLst>
              <a:ext uri="{FF2B5EF4-FFF2-40B4-BE49-F238E27FC236}">
                <a16:creationId xmlns:a16="http://schemas.microsoft.com/office/drawing/2014/main" id="{65592C05-023B-7F6F-406B-D71F413D13C3}"/>
              </a:ext>
            </a:extLst>
          </p:cNvPr>
          <p:cNvSpPr txBox="1"/>
          <p:nvPr/>
        </p:nvSpPr>
        <p:spPr>
          <a:xfrm>
            <a:off x="1061465" y="6647719"/>
            <a:ext cx="12649619" cy="861774"/>
          </a:xfrm>
          <a:prstGeom prst="rect">
            <a:avLst/>
          </a:prstGeom>
          <a:noFill/>
        </p:spPr>
        <p:txBody>
          <a:bodyPr wrap="square">
            <a:spAutoFit/>
          </a:bodyPr>
          <a:lstStyle/>
          <a:p>
            <a:pPr>
              <a:buNone/>
            </a:pPr>
            <a:r>
              <a:rPr lang="vi-VN" sz="3200">
                <a:solidFill>
                  <a:srgbClr val="0070C0"/>
                </a:solidFill>
              </a:rPr>
              <a:t> </a:t>
            </a:r>
            <a:br>
              <a:rPr lang="vi-VN"/>
            </a:br>
            <a:endParaRPr lang="en-US"/>
          </a:p>
        </p:txBody>
      </p:sp>
      <p:pic>
        <p:nvPicPr>
          <p:cNvPr id="9" name="Picture 8">
            <a:extLst>
              <a:ext uri="{FF2B5EF4-FFF2-40B4-BE49-F238E27FC236}">
                <a16:creationId xmlns:a16="http://schemas.microsoft.com/office/drawing/2014/main" id="{67029ED2-0249-3FA6-8E93-D6CC0FD06D4C}"/>
              </a:ext>
            </a:extLst>
          </p:cNvPr>
          <p:cNvPicPr>
            <a:picLocks noChangeAspect="1"/>
          </p:cNvPicPr>
          <p:nvPr/>
        </p:nvPicPr>
        <p:blipFill>
          <a:blip r:embed="rId5"/>
          <a:stretch>
            <a:fillRect/>
          </a:stretch>
        </p:blipFill>
        <p:spPr>
          <a:xfrm>
            <a:off x="10511000" y="1731861"/>
            <a:ext cx="7472200" cy="1540660"/>
          </a:xfrm>
          <a:prstGeom prst="rect">
            <a:avLst/>
          </a:prstGeom>
        </p:spPr>
      </p:pic>
      <p:sp>
        <p:nvSpPr>
          <p:cNvPr id="12" name="TextBox 11">
            <a:extLst>
              <a:ext uri="{FF2B5EF4-FFF2-40B4-BE49-F238E27FC236}">
                <a16:creationId xmlns:a16="http://schemas.microsoft.com/office/drawing/2014/main" id="{599BAE9E-FD26-E311-7E7A-B2DCC33F0600}"/>
              </a:ext>
            </a:extLst>
          </p:cNvPr>
          <p:cNvSpPr txBox="1"/>
          <p:nvPr/>
        </p:nvSpPr>
        <p:spPr>
          <a:xfrm>
            <a:off x="950974" y="3193948"/>
            <a:ext cx="9144000" cy="2046201"/>
          </a:xfrm>
          <a:prstGeom prst="rect">
            <a:avLst/>
          </a:prstGeom>
          <a:noFill/>
        </p:spPr>
        <p:txBody>
          <a:bodyPr wrap="square">
            <a:spAutoFit/>
          </a:bodyPr>
          <a:lstStyle/>
          <a:p>
            <a:pPr indent="90170" algn="just">
              <a:lnSpc>
                <a:spcPct val="150000"/>
              </a:lnSpc>
              <a:buNone/>
            </a:pPr>
            <a:r>
              <a:rPr lang="en-US" sz="3200" b="1">
                <a:solidFill>
                  <a:srgbClr val="0070C0"/>
                </a:solidFill>
                <a:effectLst/>
                <a:latin typeface="Times New Roman" panose="02020603050405020304" pitchFamily="18" charset="0"/>
                <a:ea typeface="Times New Roman" panose="02020603050405020304" pitchFamily="18" charset="0"/>
              </a:rPr>
              <a:t>2.1.5. Biểu đồ phân phối giá nhà</a:t>
            </a:r>
            <a:endParaRPr lang="en-US" sz="3200">
              <a:solidFill>
                <a:srgbClr val="0070C0"/>
              </a:solidFill>
              <a:effectLst/>
              <a:latin typeface="Times New Roman" panose="02020603050405020304" pitchFamily="18" charset="0"/>
              <a:ea typeface="Times New Roman" panose="02020603050405020304" pitchFamily="18" charset="0"/>
            </a:endParaRPr>
          </a:p>
          <a:p>
            <a:pPr indent="180340" algn="just">
              <a:lnSpc>
                <a:spcPct val="150000"/>
              </a:lnSpc>
            </a:pPr>
            <a:r>
              <a:rPr lang="en-US" sz="2800">
                <a:solidFill>
                  <a:srgbClr val="0070C0"/>
                </a:solidFill>
                <a:effectLst/>
                <a:latin typeface="Times New Roman" panose="02020603050405020304" pitchFamily="18" charset="0"/>
                <a:ea typeface="Times New Roman" panose="02020603050405020304" pitchFamily="18" charset="0"/>
              </a:rPr>
              <a:t>Trước khi xây dựng mô hình, nhóm cũng thực hiện phân tích sơ bộ bằng cách vẽ biểu đồ phân phối giá nhà:</a:t>
            </a:r>
          </a:p>
        </p:txBody>
      </p:sp>
      <p:pic>
        <p:nvPicPr>
          <p:cNvPr id="14" name="Picture 13">
            <a:extLst>
              <a:ext uri="{FF2B5EF4-FFF2-40B4-BE49-F238E27FC236}">
                <a16:creationId xmlns:a16="http://schemas.microsoft.com/office/drawing/2014/main" id="{F358FAC9-49A2-16B1-82F3-79CA576C0662}"/>
              </a:ext>
            </a:extLst>
          </p:cNvPr>
          <p:cNvPicPr>
            <a:picLocks noChangeAspect="1"/>
          </p:cNvPicPr>
          <p:nvPr/>
        </p:nvPicPr>
        <p:blipFill>
          <a:blip r:embed="rId6"/>
          <a:stretch>
            <a:fillRect/>
          </a:stretch>
        </p:blipFill>
        <p:spPr>
          <a:xfrm>
            <a:off x="10483961" y="4333975"/>
            <a:ext cx="7633008" cy="486500"/>
          </a:xfrm>
          <a:prstGeom prst="rect">
            <a:avLst/>
          </a:prstGeom>
        </p:spPr>
      </p:pic>
      <p:sp>
        <p:nvSpPr>
          <p:cNvPr id="16" name="TextBox 15">
            <a:extLst>
              <a:ext uri="{FF2B5EF4-FFF2-40B4-BE49-F238E27FC236}">
                <a16:creationId xmlns:a16="http://schemas.microsoft.com/office/drawing/2014/main" id="{BE71AE72-5536-63F5-B8C2-DA97B6DA7460}"/>
              </a:ext>
            </a:extLst>
          </p:cNvPr>
          <p:cNvSpPr txBox="1"/>
          <p:nvPr/>
        </p:nvSpPr>
        <p:spPr>
          <a:xfrm>
            <a:off x="950974" y="5690827"/>
            <a:ext cx="9144000" cy="1307537"/>
          </a:xfrm>
          <a:prstGeom prst="rect">
            <a:avLst/>
          </a:prstGeom>
          <a:noFill/>
        </p:spPr>
        <p:txBody>
          <a:bodyPr wrap="square">
            <a:spAutoFit/>
          </a:bodyPr>
          <a:lstStyle/>
          <a:p>
            <a:pPr indent="270510" algn="just">
              <a:lnSpc>
                <a:spcPct val="150000"/>
              </a:lnSpc>
            </a:pPr>
            <a:r>
              <a:rPr lang="en-US" sz="2800">
                <a:solidFill>
                  <a:srgbClr val="0070C0"/>
                </a:solidFill>
                <a:effectLst/>
                <a:latin typeface="Times New Roman" panose="02020603050405020304" pitchFamily="18" charset="0"/>
                <a:ea typeface="Times New Roman" panose="02020603050405020304" pitchFamily="18" charset="0"/>
              </a:rPr>
              <a:t>Sau khi thực hiện phép biến đổi log trên giá nhà để làm giảm độ lệch</a:t>
            </a:r>
            <a:r>
              <a:rPr lang="en-US" sz="1800">
                <a:solidFill>
                  <a:srgbClr val="0070C0"/>
                </a:solidFill>
                <a:effectLst/>
                <a:latin typeface="Times New Roman" panose="02020603050405020304" pitchFamily="18" charset="0"/>
                <a:ea typeface="Times New Roman" panose="02020603050405020304" pitchFamily="18" charset="0"/>
              </a:rPr>
              <a:t>:</a:t>
            </a:r>
            <a:endParaRPr lang="en-US" sz="1600">
              <a:solidFill>
                <a:srgbClr val="0070C0"/>
              </a:solidFill>
              <a:effectLst/>
              <a:latin typeface="Times New Roman" panose="02020603050405020304" pitchFamily="18" charset="0"/>
              <a:ea typeface="Times New Roman" panose="02020603050405020304" pitchFamily="18" charset="0"/>
            </a:endParaRPr>
          </a:p>
        </p:txBody>
      </p:sp>
      <p:pic>
        <p:nvPicPr>
          <p:cNvPr id="18" name="Picture 17">
            <a:extLst>
              <a:ext uri="{FF2B5EF4-FFF2-40B4-BE49-F238E27FC236}">
                <a16:creationId xmlns:a16="http://schemas.microsoft.com/office/drawing/2014/main" id="{8A96A8E1-DEBF-5FE4-FDCB-3788AB22F287}"/>
              </a:ext>
            </a:extLst>
          </p:cNvPr>
          <p:cNvPicPr>
            <a:picLocks noChangeAspect="1"/>
          </p:cNvPicPr>
          <p:nvPr/>
        </p:nvPicPr>
        <p:blipFill>
          <a:blip r:embed="rId7"/>
          <a:stretch>
            <a:fillRect/>
          </a:stretch>
        </p:blipFill>
        <p:spPr>
          <a:xfrm>
            <a:off x="10610834" y="5951378"/>
            <a:ext cx="7281322" cy="523494"/>
          </a:xfrm>
          <a:prstGeom prst="rect">
            <a:avLst/>
          </a:prstGeom>
        </p:spPr>
      </p:pic>
      <p:sp>
        <p:nvSpPr>
          <p:cNvPr id="22" name="TextBox 21">
            <a:extLst>
              <a:ext uri="{FF2B5EF4-FFF2-40B4-BE49-F238E27FC236}">
                <a16:creationId xmlns:a16="http://schemas.microsoft.com/office/drawing/2014/main" id="{C6BA1BD5-9729-EEB2-061C-201733413579}"/>
              </a:ext>
            </a:extLst>
          </p:cNvPr>
          <p:cNvSpPr txBox="1"/>
          <p:nvPr/>
        </p:nvSpPr>
        <p:spPr>
          <a:xfrm>
            <a:off x="1061465" y="7105834"/>
            <a:ext cx="9418906" cy="2600199"/>
          </a:xfrm>
          <a:prstGeom prst="rect">
            <a:avLst/>
          </a:prstGeom>
          <a:noFill/>
        </p:spPr>
        <p:txBody>
          <a:bodyPr wrap="square">
            <a:spAutoFit/>
          </a:bodyPr>
          <a:lstStyle/>
          <a:p>
            <a:pPr indent="90170" algn="just">
              <a:lnSpc>
                <a:spcPct val="150000"/>
              </a:lnSpc>
              <a:buNone/>
            </a:pPr>
            <a:r>
              <a:rPr lang="en-US" sz="2800" b="1">
                <a:solidFill>
                  <a:srgbClr val="0070C0"/>
                </a:solidFill>
                <a:effectLst/>
                <a:latin typeface="Times New Roman" panose="02020603050405020304" pitchFamily="18" charset="0"/>
                <a:ea typeface="Times New Roman" panose="02020603050405020304" pitchFamily="18" charset="0"/>
              </a:rPr>
              <a:t>2.1.6. Kết quả dự đoán</a:t>
            </a:r>
            <a:endParaRPr lang="en-US" sz="2800">
              <a:solidFill>
                <a:srgbClr val="0070C0"/>
              </a:solidFill>
              <a:effectLst/>
              <a:latin typeface="Times New Roman" panose="02020603050405020304" pitchFamily="18" charset="0"/>
              <a:ea typeface="Times New Roman" panose="02020603050405020304" pitchFamily="18" charset="0"/>
            </a:endParaRPr>
          </a:p>
          <a:p>
            <a:pPr indent="180340" algn="just">
              <a:lnSpc>
                <a:spcPct val="150000"/>
              </a:lnSpc>
            </a:pPr>
            <a:r>
              <a:rPr lang="en-US" sz="2800">
                <a:solidFill>
                  <a:srgbClr val="0070C0"/>
                </a:solidFill>
                <a:effectLst/>
                <a:latin typeface="Times New Roman" panose="02020603050405020304" pitchFamily="18" charset="0"/>
                <a:ea typeface="Times New Roman" panose="02020603050405020304" pitchFamily="18" charset="0"/>
              </a:rPr>
              <a:t>Sau khi huấn luyện mô hình, nhóm đã thực hiện dự đoán trên tập dữ liệu kiểm tra và lưu kết quả vào các file CSV để phân tích sau này</a:t>
            </a:r>
            <a:r>
              <a:rPr lang="en-US" sz="2800">
                <a:effectLst/>
                <a:latin typeface="Times New Roman" panose="02020603050405020304" pitchFamily="18" charset="0"/>
                <a:ea typeface="Times New Roman" panose="02020603050405020304" pitchFamily="18" charset="0"/>
              </a:rPr>
              <a:t>:</a:t>
            </a:r>
          </a:p>
        </p:txBody>
      </p:sp>
      <p:pic>
        <p:nvPicPr>
          <p:cNvPr id="24" name="Picture 23">
            <a:extLst>
              <a:ext uri="{FF2B5EF4-FFF2-40B4-BE49-F238E27FC236}">
                <a16:creationId xmlns:a16="http://schemas.microsoft.com/office/drawing/2014/main" id="{422EF14C-29CF-F1E0-698F-ACE9EF34BA8B}"/>
              </a:ext>
            </a:extLst>
          </p:cNvPr>
          <p:cNvPicPr>
            <a:picLocks noChangeAspect="1"/>
          </p:cNvPicPr>
          <p:nvPr/>
        </p:nvPicPr>
        <p:blipFill>
          <a:blip r:embed="rId8"/>
          <a:stretch>
            <a:fillRect/>
          </a:stretch>
        </p:blipFill>
        <p:spPr>
          <a:xfrm>
            <a:off x="10860630" y="7559337"/>
            <a:ext cx="6380654" cy="451157"/>
          </a:xfrm>
          <a:prstGeom prst="rect">
            <a:avLst/>
          </a:prstGeom>
        </p:spPr>
      </p:pic>
      <p:pic>
        <p:nvPicPr>
          <p:cNvPr id="26" name="Picture 25">
            <a:extLst>
              <a:ext uri="{FF2B5EF4-FFF2-40B4-BE49-F238E27FC236}">
                <a16:creationId xmlns:a16="http://schemas.microsoft.com/office/drawing/2014/main" id="{13A35A7D-F593-5FA4-3E14-F18FECD3B825}"/>
              </a:ext>
            </a:extLst>
          </p:cNvPr>
          <p:cNvPicPr>
            <a:picLocks noChangeAspect="1"/>
          </p:cNvPicPr>
          <p:nvPr/>
        </p:nvPicPr>
        <p:blipFill>
          <a:blip r:embed="rId9"/>
          <a:stretch>
            <a:fillRect/>
          </a:stretch>
        </p:blipFill>
        <p:spPr>
          <a:xfrm>
            <a:off x="10860630" y="8511497"/>
            <a:ext cx="5993937" cy="484499"/>
          </a:xfrm>
          <a:prstGeom prst="rect">
            <a:avLst/>
          </a:prstGeom>
        </p:spPr>
      </p:pic>
    </p:spTree>
    <p:extLst>
      <p:ext uri="{BB962C8B-B14F-4D97-AF65-F5344CB8AC3E}">
        <p14:creationId xmlns:p14="http://schemas.microsoft.com/office/powerpoint/2010/main" val="3598820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84539-EA64-FA58-40B2-44321B1ED744}"/>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41A2A9C9-97A8-F3DC-899E-F732699DA258}"/>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6BF04256-98E7-34C0-85FA-46EDCBB2D836}"/>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C3FA8AAD-E742-9167-8FF2-D002047C0CC5}"/>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9" name="TextBox 8">
            <a:extLst>
              <a:ext uri="{FF2B5EF4-FFF2-40B4-BE49-F238E27FC236}">
                <a16:creationId xmlns:a16="http://schemas.microsoft.com/office/drawing/2014/main" id="{5C04D10C-5F16-7EEE-55D9-B13DBB4D091D}"/>
              </a:ext>
            </a:extLst>
          </p:cNvPr>
          <p:cNvSpPr txBox="1"/>
          <p:nvPr/>
        </p:nvSpPr>
        <p:spPr>
          <a:xfrm>
            <a:off x="944294" y="1333500"/>
            <a:ext cx="16611600" cy="7390485"/>
          </a:xfrm>
          <a:prstGeom prst="rect">
            <a:avLst/>
          </a:prstGeom>
          <a:noFill/>
        </p:spPr>
        <p:txBody>
          <a:bodyPr wrap="square">
            <a:spAutoFit/>
          </a:bodyPr>
          <a:lstStyle/>
          <a:p>
            <a:pPr indent="90170" algn="just">
              <a:lnSpc>
                <a:spcPct val="150000"/>
              </a:lnSpc>
              <a:buNone/>
            </a:pPr>
            <a:r>
              <a:rPr lang="en-US" sz="3200" b="1">
                <a:solidFill>
                  <a:srgbClr val="0070C0"/>
                </a:solidFill>
                <a:effectLst/>
                <a:latin typeface="Times New Roman" panose="02020603050405020304" pitchFamily="18" charset="0"/>
                <a:ea typeface="Times New Roman" panose="02020603050405020304" pitchFamily="18" charset="0"/>
              </a:rPr>
              <a:t>2.1.7. Các biến số và đặc điểm dữ liệu</a:t>
            </a:r>
            <a:endParaRPr lang="en-US" sz="3200">
              <a:solidFill>
                <a:srgbClr val="0070C0"/>
              </a:solidFill>
              <a:effectLst/>
              <a:latin typeface="Times New Roman" panose="02020603050405020304" pitchFamily="18" charset="0"/>
              <a:ea typeface="Times New Roman" panose="02020603050405020304" pitchFamily="18" charset="0"/>
            </a:endParaRPr>
          </a:p>
          <a:p>
            <a:pPr indent="180340" algn="just">
              <a:lnSpc>
                <a:spcPct val="150000"/>
              </a:lnSpc>
              <a:buNone/>
            </a:pPr>
            <a:r>
              <a:rPr lang="en-US" sz="3200">
                <a:solidFill>
                  <a:srgbClr val="0070C0"/>
                </a:solidFill>
                <a:effectLst/>
                <a:latin typeface="Times New Roman" panose="02020603050405020304" pitchFamily="18" charset="0"/>
                <a:ea typeface="Times New Roman" panose="02020603050405020304" pitchFamily="18" charset="0"/>
              </a:rPr>
              <a:t>Tập dữ liệu huấn luyện bao gồm nhiều biến số khác nhau, chia thành hai loại chính: biến số định lượng (numerical variables) và biến số định tính (categorical variables).</a:t>
            </a:r>
          </a:p>
          <a:p>
            <a:pPr indent="270510" algn="just">
              <a:lnSpc>
                <a:spcPct val="150000"/>
              </a:lnSpc>
              <a:buNone/>
            </a:pPr>
            <a:r>
              <a:rPr lang="en-US" sz="3200">
                <a:solidFill>
                  <a:srgbClr val="0070C0"/>
                </a:solidFill>
                <a:effectLst/>
                <a:latin typeface="Times New Roman" panose="02020603050405020304" pitchFamily="18" charset="0"/>
                <a:ea typeface="Times New Roman" panose="02020603050405020304" pitchFamily="18" charset="0"/>
              </a:rPr>
              <a:t>- Biến số định lượng: thường chứa các giá trị số và có thể được sử dụng trong các phép toán số học. Một số biến số định lượng quan trọng trong tập dữ liệu này bao gồm:</a:t>
            </a:r>
          </a:p>
          <a:p>
            <a:pPr algn="just">
              <a:lnSpc>
                <a:spcPct val="150000"/>
              </a:lnSpc>
              <a:buNone/>
            </a:pPr>
            <a:r>
              <a:rPr lang="en-US" sz="3200">
                <a:solidFill>
                  <a:srgbClr val="0070C0"/>
                </a:solidFill>
                <a:effectLst/>
                <a:latin typeface="Times New Roman" panose="02020603050405020304" pitchFamily="18" charset="0"/>
                <a:ea typeface="Times New Roman" panose="02020603050405020304" pitchFamily="18" charset="0"/>
              </a:rPr>
              <a:t>+ SalePrice: Giá bán của ngôi nhà (biến mục tiêu)</a:t>
            </a:r>
          </a:p>
          <a:p>
            <a:pPr algn="just">
              <a:lnSpc>
                <a:spcPct val="150000"/>
              </a:lnSpc>
              <a:buNone/>
            </a:pPr>
            <a:r>
              <a:rPr lang="en-US" sz="3200">
                <a:solidFill>
                  <a:srgbClr val="0070C0"/>
                </a:solidFill>
                <a:effectLst/>
                <a:latin typeface="Times New Roman" panose="02020603050405020304" pitchFamily="18" charset="0"/>
                <a:ea typeface="Times New Roman" panose="02020603050405020304" pitchFamily="18" charset="0"/>
              </a:rPr>
              <a:t>+ LotArea: Diện tích lô đất</a:t>
            </a:r>
          </a:p>
          <a:p>
            <a:pPr algn="just">
              <a:lnSpc>
                <a:spcPct val="150000"/>
              </a:lnSpc>
              <a:buNone/>
            </a:pPr>
            <a:r>
              <a:rPr lang="en-US" sz="3200">
                <a:solidFill>
                  <a:srgbClr val="0070C0"/>
                </a:solidFill>
                <a:effectLst/>
                <a:latin typeface="Times New Roman" panose="02020603050405020304" pitchFamily="18" charset="0"/>
                <a:ea typeface="Times New Roman" panose="02020603050405020304" pitchFamily="18" charset="0"/>
              </a:rPr>
              <a:t>+ OverallQual: Đánh giá chất lượng tổng thể của ngôi nhà</a:t>
            </a:r>
          </a:p>
          <a:p>
            <a:pPr algn="just">
              <a:lnSpc>
                <a:spcPct val="150000"/>
              </a:lnSpc>
              <a:buNone/>
            </a:pPr>
            <a:r>
              <a:rPr lang="en-US" sz="3200">
                <a:solidFill>
                  <a:srgbClr val="0070C0"/>
                </a:solidFill>
                <a:effectLst/>
                <a:latin typeface="Times New Roman" panose="02020603050405020304" pitchFamily="18" charset="0"/>
                <a:ea typeface="Times New Roman" panose="02020603050405020304" pitchFamily="18" charset="0"/>
              </a:rPr>
              <a:t>+ YearBuilt: Năm xây dựng ngôi nhà</a:t>
            </a:r>
          </a:p>
          <a:p>
            <a:pPr algn="just">
              <a:lnSpc>
                <a:spcPct val="150000"/>
              </a:lnSpc>
            </a:pPr>
            <a:r>
              <a:rPr lang="en-US" sz="3200">
                <a:solidFill>
                  <a:srgbClr val="0070C0"/>
                </a:solidFill>
                <a:effectLst/>
                <a:latin typeface="Times New Roman" panose="02020603050405020304" pitchFamily="18" charset="0"/>
                <a:ea typeface="Times New Roman" panose="02020603050405020304" pitchFamily="18" charset="0"/>
              </a:rPr>
              <a:t>+ TotalBsmtSF: Diện tích tổng của tầng hầm</a:t>
            </a:r>
          </a:p>
        </p:txBody>
      </p:sp>
      <p:pic>
        <p:nvPicPr>
          <p:cNvPr id="11" name="Picture 2" descr="It department - Free technology icons">
            <a:extLst>
              <a:ext uri="{FF2B5EF4-FFF2-40B4-BE49-F238E27FC236}">
                <a16:creationId xmlns:a16="http://schemas.microsoft.com/office/drawing/2014/main" id="{6543DA48-E1EF-6111-844B-DBF33B5A41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71525" y="5295900"/>
            <a:ext cx="32766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055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4D359-41D0-AC22-5E35-C3B540D7AA36}"/>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982FED95-5B5E-8C52-4F5B-BD11158A8D8E}"/>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16E832B4-4379-C312-D00B-9F2C2188334D}"/>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4A8D0A2C-7393-45BB-CF00-C42FA252F541}"/>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3" name="TextBox 2">
            <a:extLst>
              <a:ext uri="{FF2B5EF4-FFF2-40B4-BE49-F238E27FC236}">
                <a16:creationId xmlns:a16="http://schemas.microsoft.com/office/drawing/2014/main" id="{F9696069-22DC-AE21-7A7F-EF10B37EFBA3}"/>
              </a:ext>
            </a:extLst>
          </p:cNvPr>
          <p:cNvSpPr txBox="1"/>
          <p:nvPr/>
        </p:nvSpPr>
        <p:spPr>
          <a:xfrm>
            <a:off x="932689" y="1748511"/>
            <a:ext cx="16194026" cy="8129148"/>
          </a:xfrm>
          <a:prstGeom prst="rect">
            <a:avLst/>
          </a:prstGeom>
          <a:noFill/>
        </p:spPr>
        <p:txBody>
          <a:bodyPr wrap="square">
            <a:spAutoFit/>
          </a:bodyPr>
          <a:lstStyle/>
          <a:p>
            <a:pPr indent="270510" algn="just">
              <a:lnSpc>
                <a:spcPct val="150000"/>
              </a:lnSpc>
              <a:buNone/>
            </a:pPr>
            <a:r>
              <a:rPr lang="en-US" sz="3200">
                <a:solidFill>
                  <a:srgbClr val="0070C0"/>
                </a:solidFill>
                <a:effectLst/>
                <a:latin typeface="Times New Roman" panose="02020603050405020304" pitchFamily="18" charset="0"/>
                <a:ea typeface="Times New Roman" panose="02020603050405020304" pitchFamily="18" charset="0"/>
              </a:rPr>
              <a:t>- Biến số định tính: thường là các thuộc tính mô tả và không thể thực hiện phép toán số học. Một số biến số định tính trong tập dữ liệu này bao gồm:</a:t>
            </a:r>
          </a:p>
          <a:p>
            <a:pPr algn="just">
              <a:lnSpc>
                <a:spcPct val="150000"/>
              </a:lnSpc>
              <a:buNone/>
            </a:pPr>
            <a:r>
              <a:rPr lang="en-US" sz="3200">
                <a:solidFill>
                  <a:srgbClr val="0070C0"/>
                </a:solidFill>
                <a:effectLst/>
                <a:latin typeface="Times New Roman" panose="02020603050405020304" pitchFamily="18" charset="0"/>
                <a:ea typeface="Times New Roman" panose="02020603050405020304" pitchFamily="18" charset="0"/>
              </a:rPr>
              <a:t>+ Neighborhood: Khu vực mà ngôi nhà toạ lạc </a:t>
            </a:r>
          </a:p>
          <a:p>
            <a:pPr algn="just">
              <a:lnSpc>
                <a:spcPct val="150000"/>
              </a:lnSpc>
              <a:buNone/>
            </a:pPr>
            <a:r>
              <a:rPr lang="en-US" sz="3200">
                <a:solidFill>
                  <a:srgbClr val="0070C0"/>
                </a:solidFill>
                <a:effectLst/>
                <a:latin typeface="Times New Roman" panose="02020603050405020304" pitchFamily="18" charset="0"/>
                <a:ea typeface="Times New Roman" panose="02020603050405020304" pitchFamily="18" charset="0"/>
              </a:rPr>
              <a:t>+ HouseStyle: Kiểu dáng của ngôi nhà</a:t>
            </a:r>
          </a:p>
          <a:p>
            <a:pPr algn="just">
              <a:lnSpc>
                <a:spcPct val="150000"/>
              </a:lnSpc>
              <a:buNone/>
            </a:pPr>
            <a:r>
              <a:rPr lang="en-US" sz="3200">
                <a:solidFill>
                  <a:srgbClr val="0070C0"/>
                </a:solidFill>
                <a:effectLst/>
                <a:latin typeface="Times New Roman" panose="02020603050405020304" pitchFamily="18" charset="0"/>
                <a:ea typeface="Times New Roman" panose="02020603050405020304" pitchFamily="18" charset="0"/>
              </a:rPr>
              <a:t>+ ExterQual: Chất lượng vật liệu bên ngoài</a:t>
            </a:r>
          </a:p>
          <a:p>
            <a:pPr algn="just">
              <a:lnSpc>
                <a:spcPct val="150000"/>
              </a:lnSpc>
              <a:buNone/>
            </a:pPr>
            <a:r>
              <a:rPr lang="en-US" sz="3200">
                <a:solidFill>
                  <a:srgbClr val="0070C0"/>
                </a:solidFill>
                <a:effectLst/>
                <a:latin typeface="Times New Roman" panose="02020603050405020304" pitchFamily="18" charset="0"/>
                <a:ea typeface="Times New Roman" panose="02020603050405020304" pitchFamily="18" charset="0"/>
              </a:rPr>
              <a:t>+ GarageType: Loại gara (nếu có)</a:t>
            </a:r>
          </a:p>
          <a:p>
            <a:pPr indent="270510" algn="just">
              <a:lnSpc>
                <a:spcPct val="150000"/>
              </a:lnSpc>
              <a:buNone/>
            </a:pPr>
            <a:r>
              <a:rPr lang="en-US" sz="3200">
                <a:solidFill>
                  <a:srgbClr val="0070C0"/>
                </a:solidFill>
                <a:effectLst/>
                <a:latin typeface="Times New Roman" panose="02020603050405020304" pitchFamily="18" charset="0"/>
                <a:ea typeface="Times New Roman" panose="02020603050405020304" pitchFamily="18" charset="0"/>
              </a:rPr>
              <a:t>- Đặc điểm dữ liệu:</a:t>
            </a:r>
          </a:p>
          <a:p>
            <a:pPr algn="just">
              <a:lnSpc>
                <a:spcPct val="150000"/>
              </a:lnSpc>
              <a:buNone/>
            </a:pPr>
            <a:r>
              <a:rPr lang="en-US" sz="3200">
                <a:solidFill>
                  <a:srgbClr val="0070C0"/>
                </a:solidFill>
                <a:effectLst/>
                <a:latin typeface="Times New Roman" panose="02020603050405020304" pitchFamily="18" charset="0"/>
                <a:ea typeface="Times New Roman" panose="02020603050405020304" pitchFamily="18" charset="0"/>
              </a:rPr>
              <a:t>+ Giá trị thiếu: Tập dữ liệu có thể chứa các giá trị thiếu, điều này cần được xử lý trước khi tiến hành xây dựng mô hình.</a:t>
            </a:r>
          </a:p>
          <a:p>
            <a:pPr algn="just">
              <a:lnSpc>
                <a:spcPct val="150000"/>
              </a:lnSpc>
            </a:pPr>
            <a:r>
              <a:rPr lang="en-US" sz="3200">
                <a:solidFill>
                  <a:srgbClr val="0070C0"/>
                </a:solidFill>
                <a:effectLst/>
                <a:latin typeface="Times New Roman" panose="02020603050405020304" pitchFamily="18" charset="0"/>
                <a:ea typeface="Times New Roman" panose="02020603050405020304" pitchFamily="18" charset="0"/>
              </a:rPr>
              <a:t>+ Phân phối giá: Giá bán của ngôi nhà có thể có phân phối không đồng đều, vì vậy việc áp dụng các phép biến đổi như log-transform có thể cần thiết để cải thiện hiệu suất của mô hình.</a:t>
            </a:r>
          </a:p>
        </p:txBody>
      </p:sp>
      <p:sp>
        <p:nvSpPr>
          <p:cNvPr id="8" name="TextBox 7">
            <a:extLst>
              <a:ext uri="{FF2B5EF4-FFF2-40B4-BE49-F238E27FC236}">
                <a16:creationId xmlns:a16="http://schemas.microsoft.com/office/drawing/2014/main" id="{23A7B0C8-31C6-9B1D-C054-0BE255709875}"/>
              </a:ext>
            </a:extLst>
          </p:cNvPr>
          <p:cNvSpPr txBox="1"/>
          <p:nvPr/>
        </p:nvSpPr>
        <p:spPr>
          <a:xfrm>
            <a:off x="932689" y="1101778"/>
            <a:ext cx="9144000" cy="742511"/>
          </a:xfrm>
          <a:prstGeom prst="rect">
            <a:avLst/>
          </a:prstGeom>
          <a:noFill/>
        </p:spPr>
        <p:txBody>
          <a:bodyPr wrap="square">
            <a:spAutoFit/>
          </a:bodyPr>
          <a:lstStyle/>
          <a:p>
            <a:pPr indent="90170" algn="just">
              <a:lnSpc>
                <a:spcPct val="150000"/>
              </a:lnSpc>
              <a:buNone/>
            </a:pPr>
            <a:r>
              <a:rPr lang="en-US" sz="3200" b="1">
                <a:solidFill>
                  <a:srgbClr val="0070C0"/>
                </a:solidFill>
                <a:effectLst/>
                <a:latin typeface="Times New Roman" panose="02020603050405020304" pitchFamily="18" charset="0"/>
                <a:ea typeface="Times New Roman" panose="02020603050405020304" pitchFamily="18" charset="0"/>
              </a:rPr>
              <a:t>2.1.7. Các biến số và đặc điểm dữ liệu</a:t>
            </a:r>
            <a:endParaRPr lang="en-US" sz="3200">
              <a:solidFill>
                <a:srgbClr val="0070C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67564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1B94E8DC-FF0E-D765-D20E-EB2AEE8D0D10}"/>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A8F99F20-7264-B900-7B18-ADFAF30F53D3}"/>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AF85ABDD-9434-F36E-BC8F-CCB28AA22584}"/>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8" name="TextBox 6">
            <a:extLst>
              <a:ext uri="{FF2B5EF4-FFF2-40B4-BE49-F238E27FC236}">
                <a16:creationId xmlns:a16="http://schemas.microsoft.com/office/drawing/2014/main" id="{1AF1C7B8-8539-667E-51F9-7E590017EB45}"/>
              </a:ext>
            </a:extLst>
          </p:cNvPr>
          <p:cNvSpPr txBox="1"/>
          <p:nvPr/>
        </p:nvSpPr>
        <p:spPr>
          <a:xfrm>
            <a:off x="304800" y="2247050"/>
            <a:ext cx="11353800" cy="4678204"/>
          </a:xfrm>
          <a:prstGeom prst="rect">
            <a:avLst/>
          </a:prstGeom>
        </p:spPr>
        <p:txBody>
          <a:bodyPr wrap="square" lIns="0" tIns="0" rIns="0" bIns="0" rtlCol="0" anchor="t">
            <a:spAutoFit/>
          </a:bodyPr>
          <a:lstStyle/>
          <a:p>
            <a:r>
              <a:rPr lang="vi-VN" sz="3200" b="1">
                <a:solidFill>
                  <a:srgbClr val="0070C0"/>
                </a:solidFill>
              </a:rPr>
              <a:t>Giới Thiệu Đề Tài</a:t>
            </a:r>
            <a:r>
              <a:rPr lang="en-US" sz="3200" b="1">
                <a:solidFill>
                  <a:srgbClr val="0070C0"/>
                </a:solidFill>
              </a:rPr>
              <a:t>  </a:t>
            </a:r>
          </a:p>
          <a:p>
            <a:endParaRPr lang="vi-VN" sz="3200" b="1">
              <a:solidFill>
                <a:srgbClr val="0070C0"/>
              </a:solidFill>
            </a:endParaRPr>
          </a:p>
          <a:p>
            <a:pPr algn="just">
              <a:lnSpc>
                <a:spcPts val="3600"/>
              </a:lnSpc>
              <a:spcBef>
                <a:spcPct val="0"/>
              </a:spcBef>
            </a:pPr>
            <a:r>
              <a:rPr lang="en-US" sz="3600">
                <a:solidFill>
                  <a:srgbClr val="0070C0"/>
                </a:solidFill>
                <a:effectLst/>
                <a:latin typeface="Times New Roman" panose="02020603050405020304" pitchFamily="18" charset="0"/>
                <a:ea typeface="Times New Roman" panose="02020603050405020304" pitchFamily="18" charset="0"/>
              </a:rPr>
              <a:t>   </a:t>
            </a:r>
            <a:r>
              <a:rPr lang="vi-VN" sz="3600">
                <a:solidFill>
                  <a:srgbClr val="0070C0"/>
                </a:solidFill>
                <a:effectLst/>
                <a:latin typeface="Times New Roman" panose="02020603050405020304" pitchFamily="18" charset="0"/>
                <a:ea typeface="Times New Roman" panose="02020603050405020304" pitchFamily="18" charset="0"/>
              </a:rPr>
              <a:t>Trong bối cảnh thị trường bất động sản ngày càng phát triển, việc dự đoán giá nhà trở thành một nhu cầu thiết yếu. Giá nhà không chỉ phản ánh tình hình kinh tế mà còn ảnh hưởng đến quyết định đầu tư của nhiều cá nhân và tổ chức. Mục tiêu của đề tài này là phát triển một ứng dụng sử dụng các thuật toán học máy để dự đoán giá nhà dựa trên các yếu tố như diện tích, số phòng, vị trí, và các yếu tố khác.</a:t>
            </a:r>
            <a:endParaRPr lang="en-US" sz="3600">
              <a:solidFill>
                <a:srgbClr val="0070C0"/>
              </a:solidFill>
              <a:effectLst/>
              <a:latin typeface="Times New Roman" panose="02020603050405020304" pitchFamily="18" charset="0"/>
              <a:ea typeface="Times New Roman" panose="02020603050405020304" pitchFamily="18" charset="0"/>
            </a:endParaRPr>
          </a:p>
          <a:p>
            <a:pPr algn="just">
              <a:lnSpc>
                <a:spcPts val="3600"/>
              </a:lnSpc>
              <a:spcBef>
                <a:spcPct val="0"/>
              </a:spcBef>
            </a:pPr>
            <a:endParaRPr lang="en-US" sz="3000" dirty="0">
              <a:solidFill>
                <a:srgbClr val="006FC0"/>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159234FF-C6AB-390F-C2FC-11B166627834}"/>
              </a:ext>
            </a:extLst>
          </p:cNvPr>
          <p:cNvPicPr>
            <a:picLocks noChangeAspect="1"/>
          </p:cNvPicPr>
          <p:nvPr/>
        </p:nvPicPr>
        <p:blipFill>
          <a:blip r:embed="rId5"/>
          <a:stretch>
            <a:fillRect/>
          </a:stretch>
        </p:blipFill>
        <p:spPr>
          <a:xfrm>
            <a:off x="11934843" y="0"/>
            <a:ext cx="6353157" cy="9457358"/>
          </a:xfrm>
          <a:prstGeom prst="rect">
            <a:avLst/>
          </a:prstGeom>
        </p:spPr>
      </p:pic>
      <p:pic>
        <p:nvPicPr>
          <p:cNvPr id="7" name="Picture 6">
            <a:extLst>
              <a:ext uri="{FF2B5EF4-FFF2-40B4-BE49-F238E27FC236}">
                <a16:creationId xmlns:a16="http://schemas.microsoft.com/office/drawing/2014/main" id="{639F7DAB-9DFA-DEFF-48E4-613B6AEF0271}"/>
              </a:ext>
            </a:extLst>
          </p:cNvPr>
          <p:cNvPicPr>
            <a:picLocks noChangeAspect="1"/>
          </p:cNvPicPr>
          <p:nvPr/>
        </p:nvPicPr>
        <p:blipFill>
          <a:blip r:embed="rId6"/>
          <a:stretch>
            <a:fillRect/>
          </a:stretch>
        </p:blipFill>
        <p:spPr>
          <a:xfrm>
            <a:off x="9525000" y="152400"/>
            <a:ext cx="1994747" cy="2132749"/>
          </a:xfrm>
          <a:prstGeom prst="rect">
            <a:avLst/>
          </a:prstGeom>
        </p:spPr>
      </p:pic>
      <p:pic>
        <p:nvPicPr>
          <p:cNvPr id="10" name="Picture 9">
            <a:extLst>
              <a:ext uri="{FF2B5EF4-FFF2-40B4-BE49-F238E27FC236}">
                <a16:creationId xmlns:a16="http://schemas.microsoft.com/office/drawing/2014/main" id="{A172E2B2-228A-AD3C-22DB-F2EE2E9FC2ED}"/>
              </a:ext>
            </a:extLst>
          </p:cNvPr>
          <p:cNvPicPr>
            <a:picLocks noChangeAspect="1"/>
          </p:cNvPicPr>
          <p:nvPr/>
        </p:nvPicPr>
        <p:blipFill>
          <a:blip r:embed="rId7"/>
          <a:stretch>
            <a:fillRect/>
          </a:stretch>
        </p:blipFill>
        <p:spPr>
          <a:xfrm>
            <a:off x="642791" y="7658100"/>
            <a:ext cx="1666959" cy="1799257"/>
          </a:xfrm>
          <a:prstGeom prst="rect">
            <a:avLst/>
          </a:prstGeom>
        </p:spPr>
      </p:pic>
    </p:spTree>
    <p:extLst>
      <p:ext uri="{BB962C8B-B14F-4D97-AF65-F5344CB8AC3E}">
        <p14:creationId xmlns:p14="http://schemas.microsoft.com/office/powerpoint/2010/main" val="573535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873C4-4353-9704-E660-9F31E137E60E}"/>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3051AA10-A58A-2C04-7E30-C75FA98F2E90}"/>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9938110E-847A-C6A6-E96E-0E4FEE4B054C}"/>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420E49D1-F76A-D000-C9A0-3FFECBC5D67C}"/>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3" name="TextBox 2">
            <a:extLst>
              <a:ext uri="{FF2B5EF4-FFF2-40B4-BE49-F238E27FC236}">
                <a16:creationId xmlns:a16="http://schemas.microsoft.com/office/drawing/2014/main" id="{5569B098-570D-F91E-6128-756267C487C7}"/>
              </a:ext>
            </a:extLst>
          </p:cNvPr>
          <p:cNvSpPr txBox="1"/>
          <p:nvPr/>
        </p:nvSpPr>
        <p:spPr>
          <a:xfrm>
            <a:off x="833660" y="815701"/>
            <a:ext cx="16459200" cy="6334170"/>
          </a:xfrm>
          <a:prstGeom prst="rect">
            <a:avLst/>
          </a:prstGeom>
          <a:noFill/>
        </p:spPr>
        <p:txBody>
          <a:bodyPr wrap="square">
            <a:spAutoFit/>
          </a:bodyPr>
          <a:lstStyle/>
          <a:p>
            <a:pPr algn="just">
              <a:lnSpc>
                <a:spcPct val="150000"/>
              </a:lnSpc>
              <a:buNone/>
            </a:pPr>
            <a:r>
              <a:rPr lang="en-US" sz="3400" b="1">
                <a:solidFill>
                  <a:srgbClr val="0070C0"/>
                </a:solidFill>
                <a:effectLst/>
                <a:latin typeface="Times New Roman" panose="02020603050405020304" pitchFamily="18" charset="0"/>
                <a:ea typeface="Times New Roman" panose="02020603050405020304" pitchFamily="18" charset="0"/>
              </a:rPr>
              <a:t>2.2. Tiền xử lý dữ liệu</a:t>
            </a:r>
            <a:endParaRPr lang="en-US" sz="3400">
              <a:solidFill>
                <a:srgbClr val="0070C0"/>
              </a:solidFill>
              <a:effectLst/>
              <a:latin typeface="Times New Roman" panose="02020603050405020304" pitchFamily="18" charset="0"/>
              <a:ea typeface="Times New Roman" panose="02020603050405020304" pitchFamily="18" charset="0"/>
            </a:endParaRPr>
          </a:p>
          <a:p>
            <a:pPr indent="90170" algn="just">
              <a:lnSpc>
                <a:spcPct val="150000"/>
              </a:lnSpc>
              <a:buNone/>
            </a:pPr>
            <a:r>
              <a:rPr lang="en-US" sz="3000" b="1">
                <a:solidFill>
                  <a:srgbClr val="0070C0"/>
                </a:solidFill>
                <a:effectLst/>
                <a:latin typeface="Times New Roman" panose="02020603050405020304" pitchFamily="18" charset="0"/>
                <a:ea typeface="Times New Roman" panose="02020603050405020304" pitchFamily="18" charset="0"/>
              </a:rPr>
              <a:t>2.2.1. Xử lý giá trị thiếu</a:t>
            </a:r>
            <a:endParaRPr lang="en-US" sz="3000">
              <a:solidFill>
                <a:srgbClr val="0070C0"/>
              </a:solidFill>
              <a:effectLst/>
              <a:latin typeface="Times New Roman" panose="02020603050405020304" pitchFamily="18" charset="0"/>
              <a:ea typeface="Times New Roman" panose="02020603050405020304" pitchFamily="18" charset="0"/>
            </a:endParaRPr>
          </a:p>
          <a:p>
            <a:pPr indent="180340" algn="just">
              <a:lnSpc>
                <a:spcPct val="150000"/>
              </a:lnSpc>
              <a:buNone/>
            </a:pPr>
            <a:r>
              <a:rPr lang="en-US" sz="3000">
                <a:solidFill>
                  <a:srgbClr val="0070C0"/>
                </a:solidFill>
                <a:effectLst/>
                <a:latin typeface="Times New Roman" panose="02020603050405020304" pitchFamily="18" charset="0"/>
                <a:ea typeface="Times New Roman" panose="02020603050405020304" pitchFamily="18" charset="0"/>
              </a:rPr>
              <a:t>Trong tập dữ liệu, có thể xuất hiện các giá trị thiếu, điều này có thể ảnh hưởng đến hiệu suất của mô hình. Để xử lý vấn đề này, nhóm sử dụng SimpleImputer từ thư viện sklearn để thay thế các giá trị thiếu:</a:t>
            </a:r>
          </a:p>
          <a:p>
            <a:pPr indent="270510" algn="just" fontAlgn="base">
              <a:lnSpc>
                <a:spcPct val="150000"/>
              </a:lnSpc>
              <a:buNone/>
            </a:pPr>
            <a:r>
              <a:rPr lang="en-US" sz="3000">
                <a:solidFill>
                  <a:srgbClr val="0070C0"/>
                </a:solidFill>
                <a:effectLst/>
                <a:latin typeface="Times New Roman" panose="02020603050405020304" pitchFamily="18" charset="0"/>
                <a:ea typeface="Times New Roman" panose="02020603050405020304" pitchFamily="18" charset="0"/>
              </a:rPr>
              <a:t>- Biến số định tính: Các biến này được xử lý bằng cách thay thế giá trị thiếu bằng một giá trị hằng định, cụ thể là chuỗi 'MissingValue'. Điều này giúp mô hình nhận diện các trường hợp không có dữ liệu mà vẫn không làm mất thông tin.</a:t>
            </a:r>
          </a:p>
          <a:p>
            <a:pPr indent="270510" algn="just" fontAlgn="base">
              <a:lnSpc>
                <a:spcPct val="150000"/>
              </a:lnSpc>
            </a:pPr>
            <a:r>
              <a:rPr lang="en-US" sz="3000">
                <a:solidFill>
                  <a:srgbClr val="0070C0"/>
                </a:solidFill>
                <a:effectLst/>
                <a:latin typeface="Times New Roman" panose="02020603050405020304" pitchFamily="18" charset="0"/>
                <a:ea typeface="Times New Roman" panose="02020603050405020304" pitchFamily="18" charset="0"/>
              </a:rPr>
              <a:t>- Biến số định lượng: Đối với các biến số này, nhóm sử dụng phương pháp thay thế giá trị thiếu bằng giá trị trung bình của biến. Điều này giúp duy trì tính đồng nhất và không làm sai lệch các phép toán số học.</a:t>
            </a:r>
          </a:p>
        </p:txBody>
      </p:sp>
      <p:pic>
        <p:nvPicPr>
          <p:cNvPr id="8" name="Picture 7">
            <a:extLst>
              <a:ext uri="{FF2B5EF4-FFF2-40B4-BE49-F238E27FC236}">
                <a16:creationId xmlns:a16="http://schemas.microsoft.com/office/drawing/2014/main" id="{ABD96D1B-9DDF-94DF-211C-C43468E75FA4}"/>
              </a:ext>
            </a:extLst>
          </p:cNvPr>
          <p:cNvPicPr>
            <a:picLocks noChangeAspect="1"/>
          </p:cNvPicPr>
          <p:nvPr/>
        </p:nvPicPr>
        <p:blipFill>
          <a:blip r:embed="rId5"/>
          <a:stretch>
            <a:fillRect/>
          </a:stretch>
        </p:blipFill>
        <p:spPr>
          <a:xfrm>
            <a:off x="4191000" y="7152329"/>
            <a:ext cx="9448800" cy="3057952"/>
          </a:xfrm>
          <a:prstGeom prst="rect">
            <a:avLst/>
          </a:prstGeom>
        </p:spPr>
      </p:pic>
    </p:spTree>
    <p:extLst>
      <p:ext uri="{BB962C8B-B14F-4D97-AF65-F5344CB8AC3E}">
        <p14:creationId xmlns:p14="http://schemas.microsoft.com/office/powerpoint/2010/main" val="3591768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6FAB5-EEC5-99C8-A714-463023039E9D}"/>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D0CB2517-6C85-CACA-74DD-D5A73D64037A}"/>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686296C1-7EB9-D3F2-CAE1-76CE8CB037E6}"/>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CA685784-DAAF-5490-820C-0D830DA8C43F}"/>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10" name="TextBox 9">
            <a:extLst>
              <a:ext uri="{FF2B5EF4-FFF2-40B4-BE49-F238E27FC236}">
                <a16:creationId xmlns:a16="http://schemas.microsoft.com/office/drawing/2014/main" id="{DF407E01-8B94-2D28-0B94-D37B7CC6672F}"/>
              </a:ext>
            </a:extLst>
          </p:cNvPr>
          <p:cNvSpPr txBox="1"/>
          <p:nvPr/>
        </p:nvSpPr>
        <p:spPr>
          <a:xfrm>
            <a:off x="762000" y="1104900"/>
            <a:ext cx="15773400" cy="3939027"/>
          </a:xfrm>
          <a:prstGeom prst="rect">
            <a:avLst/>
          </a:prstGeom>
          <a:noFill/>
        </p:spPr>
        <p:txBody>
          <a:bodyPr wrap="square">
            <a:spAutoFit/>
          </a:bodyPr>
          <a:lstStyle/>
          <a:p>
            <a:pPr indent="90170" algn="just" fontAlgn="base">
              <a:lnSpc>
                <a:spcPct val="150000"/>
              </a:lnSpc>
              <a:buNone/>
            </a:pPr>
            <a:r>
              <a:rPr lang="en-US" sz="3000" b="1">
                <a:solidFill>
                  <a:srgbClr val="0070C0"/>
                </a:solidFill>
                <a:effectLst/>
                <a:latin typeface="Times New Roman" panose="02020603050405020304" pitchFamily="18" charset="0"/>
                <a:ea typeface="Times New Roman" panose="02020603050405020304" pitchFamily="18" charset="0"/>
              </a:rPr>
              <a:t>2.2.2. Chuyển đổi biến số</a:t>
            </a:r>
            <a:endParaRPr lang="en-US" sz="3000">
              <a:solidFill>
                <a:srgbClr val="0070C0"/>
              </a:solidFill>
              <a:effectLst/>
              <a:latin typeface="Times New Roman" panose="02020603050405020304" pitchFamily="18" charset="0"/>
              <a:ea typeface="Times New Roman" panose="02020603050405020304" pitchFamily="18" charset="0"/>
            </a:endParaRPr>
          </a:p>
          <a:p>
            <a:pPr indent="180340" algn="just">
              <a:lnSpc>
                <a:spcPct val="150000"/>
              </a:lnSpc>
              <a:buNone/>
            </a:pPr>
            <a:r>
              <a:rPr lang="en-US" sz="2800">
                <a:solidFill>
                  <a:srgbClr val="0070C0"/>
                </a:solidFill>
                <a:effectLst/>
                <a:latin typeface="Times New Roman" panose="02020603050405020304" pitchFamily="18" charset="0"/>
                <a:ea typeface="Times New Roman" panose="02020603050405020304" pitchFamily="18" charset="0"/>
              </a:rPr>
              <a:t>Chuyển đổi biến số là một bước quan trọng nhằm cải thiện khả năng dự đoán của mô hình. Trong trường hợp này, nhóm thực hiện hai loại chuyển đổi:</a:t>
            </a:r>
          </a:p>
          <a:p>
            <a:pPr indent="270510" algn="just" fontAlgn="base">
              <a:lnSpc>
                <a:spcPct val="150000"/>
              </a:lnSpc>
            </a:pPr>
            <a:r>
              <a:rPr lang="en-US" sz="2800">
                <a:solidFill>
                  <a:srgbClr val="0070C0"/>
                </a:solidFill>
                <a:effectLst/>
                <a:latin typeface="Times New Roman" panose="02020603050405020304" pitchFamily="18" charset="0"/>
                <a:ea typeface="Times New Roman" panose="02020603050405020304" pitchFamily="18" charset="0"/>
              </a:rPr>
              <a:t>- Chuyển đổi log: Để giảm độ lệch của giá trị mục tiêu (giá nhà), nhóm áp dụng phép biến đổi log trên biến SalePrice. Điều này giúp phân phối của giá mục tiêu trở nên đồng đều hơn, từ đó cải thiện hiệu suất của các mô hình hồi quy</a:t>
            </a:r>
            <a:r>
              <a:rPr lang="en-US" sz="2800">
                <a:solidFill>
                  <a:srgbClr val="000000"/>
                </a:solidFill>
                <a:effectLst/>
                <a:latin typeface="Times New Roman" panose="02020603050405020304" pitchFamily="18" charset="0"/>
                <a:ea typeface="Times New Roman" panose="02020603050405020304" pitchFamily="18" charset="0"/>
              </a:rPr>
              <a:t>.</a:t>
            </a:r>
            <a:endParaRPr lang="en-US" sz="2800">
              <a:effectLst/>
              <a:latin typeface="Times New Roman" panose="02020603050405020304" pitchFamily="18" charset="0"/>
              <a:ea typeface="Times New Roman" panose="02020603050405020304" pitchFamily="18" charset="0"/>
            </a:endParaRPr>
          </a:p>
        </p:txBody>
      </p:sp>
      <p:pic>
        <p:nvPicPr>
          <p:cNvPr id="14" name="Picture 13">
            <a:extLst>
              <a:ext uri="{FF2B5EF4-FFF2-40B4-BE49-F238E27FC236}">
                <a16:creationId xmlns:a16="http://schemas.microsoft.com/office/drawing/2014/main" id="{FD78E146-4B5B-1572-142C-B7D0A9CC8C13}"/>
              </a:ext>
            </a:extLst>
          </p:cNvPr>
          <p:cNvPicPr>
            <a:picLocks noChangeAspect="1"/>
          </p:cNvPicPr>
          <p:nvPr/>
        </p:nvPicPr>
        <p:blipFill>
          <a:blip r:embed="rId5"/>
          <a:stretch>
            <a:fillRect/>
          </a:stretch>
        </p:blipFill>
        <p:spPr>
          <a:xfrm>
            <a:off x="3581400" y="4458223"/>
            <a:ext cx="8783062" cy="523494"/>
          </a:xfrm>
          <a:prstGeom prst="rect">
            <a:avLst/>
          </a:prstGeom>
        </p:spPr>
      </p:pic>
      <p:sp>
        <p:nvSpPr>
          <p:cNvPr id="18" name="TextBox 17">
            <a:extLst>
              <a:ext uri="{FF2B5EF4-FFF2-40B4-BE49-F238E27FC236}">
                <a16:creationId xmlns:a16="http://schemas.microsoft.com/office/drawing/2014/main" id="{37E55468-9362-CFBC-DF9B-3C47B8AD5A1F}"/>
              </a:ext>
            </a:extLst>
          </p:cNvPr>
          <p:cNvSpPr txBox="1"/>
          <p:nvPr/>
        </p:nvSpPr>
        <p:spPr>
          <a:xfrm>
            <a:off x="685047" y="4897983"/>
            <a:ext cx="13182600" cy="1953868"/>
          </a:xfrm>
          <a:prstGeom prst="rect">
            <a:avLst/>
          </a:prstGeom>
          <a:noFill/>
        </p:spPr>
        <p:txBody>
          <a:bodyPr wrap="square">
            <a:spAutoFit/>
          </a:bodyPr>
          <a:lstStyle/>
          <a:p>
            <a:pPr indent="270510" algn="just">
              <a:lnSpc>
                <a:spcPct val="150000"/>
              </a:lnSpc>
            </a:pPr>
            <a:r>
              <a:rPr lang="en-US" sz="2800">
                <a:solidFill>
                  <a:srgbClr val="000000"/>
                </a:solidFill>
                <a:effectLst/>
                <a:latin typeface="Times New Roman" panose="02020603050405020304" pitchFamily="18" charset="0"/>
                <a:ea typeface="Times New Roman" panose="02020603050405020304" pitchFamily="18" charset="0"/>
              </a:rPr>
              <a:t>- </a:t>
            </a:r>
            <a:r>
              <a:rPr lang="en-US" sz="2800">
                <a:solidFill>
                  <a:srgbClr val="0070C0"/>
                </a:solidFill>
                <a:effectLst/>
                <a:latin typeface="Times New Roman" panose="02020603050405020304" pitchFamily="18" charset="0"/>
                <a:ea typeface="Times New Roman" panose="02020603050405020304" pitchFamily="18" charset="0"/>
              </a:rPr>
              <a:t>Chuyển đổi biến phân loại: Các biến phân loại được chuyển đổi thành các biến nhị phân thông qua OneHotEncoder. Việc này giúp mô hình dễ dàng xử lý các biến phân loại mà không làm mất thông tin.</a:t>
            </a:r>
          </a:p>
        </p:txBody>
      </p:sp>
      <p:pic>
        <p:nvPicPr>
          <p:cNvPr id="20" name="Picture 19">
            <a:extLst>
              <a:ext uri="{FF2B5EF4-FFF2-40B4-BE49-F238E27FC236}">
                <a16:creationId xmlns:a16="http://schemas.microsoft.com/office/drawing/2014/main" id="{EA3D5757-0FC5-57C2-A338-A9C201D451D6}"/>
              </a:ext>
            </a:extLst>
          </p:cNvPr>
          <p:cNvPicPr>
            <a:picLocks noChangeAspect="1"/>
          </p:cNvPicPr>
          <p:nvPr/>
        </p:nvPicPr>
        <p:blipFill>
          <a:blip r:embed="rId6"/>
          <a:stretch>
            <a:fillRect/>
          </a:stretch>
        </p:blipFill>
        <p:spPr>
          <a:xfrm>
            <a:off x="4687673" y="6411454"/>
            <a:ext cx="13591724" cy="285016"/>
          </a:xfrm>
          <a:prstGeom prst="rect">
            <a:avLst/>
          </a:prstGeom>
        </p:spPr>
      </p:pic>
      <p:pic>
        <p:nvPicPr>
          <p:cNvPr id="22" name="Picture 21">
            <a:extLst>
              <a:ext uri="{FF2B5EF4-FFF2-40B4-BE49-F238E27FC236}">
                <a16:creationId xmlns:a16="http://schemas.microsoft.com/office/drawing/2014/main" id="{B3714967-202C-42C4-D835-2688C2720592}"/>
              </a:ext>
            </a:extLst>
          </p:cNvPr>
          <p:cNvPicPr>
            <a:picLocks noChangeAspect="1"/>
          </p:cNvPicPr>
          <p:nvPr/>
        </p:nvPicPr>
        <p:blipFill>
          <a:blip r:embed="rId7"/>
          <a:stretch>
            <a:fillRect/>
          </a:stretch>
        </p:blipFill>
        <p:spPr>
          <a:xfrm>
            <a:off x="6858000" y="6947071"/>
            <a:ext cx="8708686" cy="320048"/>
          </a:xfrm>
          <a:prstGeom prst="rect">
            <a:avLst/>
          </a:prstGeom>
        </p:spPr>
      </p:pic>
      <p:sp>
        <p:nvSpPr>
          <p:cNvPr id="24" name="TextBox 23">
            <a:extLst>
              <a:ext uri="{FF2B5EF4-FFF2-40B4-BE49-F238E27FC236}">
                <a16:creationId xmlns:a16="http://schemas.microsoft.com/office/drawing/2014/main" id="{D7794271-C2CE-1B95-8E43-FFEBB21A0120}"/>
              </a:ext>
            </a:extLst>
          </p:cNvPr>
          <p:cNvSpPr txBox="1"/>
          <p:nvPr/>
        </p:nvSpPr>
        <p:spPr>
          <a:xfrm>
            <a:off x="762000" y="7341250"/>
            <a:ext cx="13182600" cy="1953868"/>
          </a:xfrm>
          <a:prstGeom prst="rect">
            <a:avLst/>
          </a:prstGeom>
          <a:noFill/>
        </p:spPr>
        <p:txBody>
          <a:bodyPr wrap="square">
            <a:spAutoFit/>
          </a:bodyPr>
          <a:lstStyle/>
          <a:p>
            <a:pPr indent="180340" algn="just">
              <a:lnSpc>
                <a:spcPct val="150000"/>
              </a:lnSpc>
            </a:pPr>
            <a:r>
              <a:rPr lang="en-US" sz="2800">
                <a:solidFill>
                  <a:srgbClr val="0070C0"/>
                </a:solidFill>
                <a:effectLst/>
                <a:latin typeface="Times New Roman" panose="02020603050405020304" pitchFamily="18" charset="0"/>
                <a:ea typeface="Times New Roman" panose="02020603050405020304" pitchFamily="18" charset="0"/>
              </a:rPr>
              <a:t>Thông qua các bước tiền xử lý này, dữ liệu đã được chuẩn bị sẵn sàng cho việc xây dựng và huấn luyện mô hình. Điều này không chỉ giúp cải thiện độ chính xác của mô hình mà còn đảm bảo rằng các yếu tố quan trọng được xem xét trong quá trình dự đoán</a:t>
            </a:r>
            <a:r>
              <a:rPr lang="en-US" sz="2800">
                <a:solidFill>
                  <a:srgbClr val="000000"/>
                </a:solidFill>
                <a:effectLst/>
                <a:latin typeface="Times New Roman" panose="02020603050405020304" pitchFamily="18" charset="0"/>
                <a:ea typeface="Times New Roman" panose="02020603050405020304" pitchFamily="18" charset="0"/>
              </a:rPr>
              <a:t>.</a:t>
            </a:r>
            <a:endParaRPr lang="en-US" sz="28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30945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D9FA1-CAC1-85E3-2F70-3E85096B2FF9}"/>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1F500188-9457-4CFE-A84B-701D05322CBC}"/>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22B97AC5-ED23-00C2-CD96-3F504EEF3BCB}"/>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5CE167D7-3B19-1F79-24B7-46F526977AB6}"/>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3" name="TextBox 2">
            <a:extLst>
              <a:ext uri="{FF2B5EF4-FFF2-40B4-BE49-F238E27FC236}">
                <a16:creationId xmlns:a16="http://schemas.microsoft.com/office/drawing/2014/main" id="{F111A773-69FF-B9B4-CCAA-0977277AB720}"/>
              </a:ext>
            </a:extLst>
          </p:cNvPr>
          <p:cNvSpPr txBox="1"/>
          <p:nvPr/>
        </p:nvSpPr>
        <p:spPr>
          <a:xfrm>
            <a:off x="944294" y="1047937"/>
            <a:ext cx="16194026" cy="3338863"/>
          </a:xfrm>
          <a:prstGeom prst="rect">
            <a:avLst/>
          </a:prstGeom>
          <a:noFill/>
        </p:spPr>
        <p:txBody>
          <a:bodyPr wrap="square">
            <a:spAutoFit/>
          </a:bodyPr>
          <a:lstStyle/>
          <a:p>
            <a:pPr algn="just">
              <a:lnSpc>
                <a:spcPct val="150000"/>
              </a:lnSpc>
              <a:buNone/>
            </a:pPr>
            <a:r>
              <a:rPr lang="en-US" sz="3200" b="1">
                <a:solidFill>
                  <a:srgbClr val="0070C0"/>
                </a:solidFill>
                <a:effectLst/>
                <a:latin typeface="Times New Roman" panose="02020603050405020304" pitchFamily="18" charset="0"/>
                <a:ea typeface="Times New Roman" panose="02020603050405020304" pitchFamily="18" charset="0"/>
              </a:rPr>
              <a:t>2.3. Xây dựng mô hình</a:t>
            </a:r>
            <a:endParaRPr lang="en-US" sz="3200">
              <a:solidFill>
                <a:srgbClr val="0070C0"/>
              </a:solidFill>
              <a:effectLst/>
              <a:latin typeface="Times New Roman" panose="02020603050405020304" pitchFamily="18" charset="0"/>
              <a:ea typeface="Times New Roman" panose="02020603050405020304" pitchFamily="18" charset="0"/>
            </a:endParaRPr>
          </a:p>
          <a:p>
            <a:pPr algn="just">
              <a:lnSpc>
                <a:spcPct val="150000"/>
              </a:lnSpc>
              <a:buNone/>
            </a:pPr>
            <a:r>
              <a:rPr lang="en-US" sz="2800">
                <a:solidFill>
                  <a:srgbClr val="0070C0"/>
                </a:solidFill>
                <a:effectLst/>
                <a:latin typeface="Times New Roman" panose="02020603050405020304" pitchFamily="18" charset="0"/>
                <a:ea typeface="Times New Roman" panose="02020603050405020304" pitchFamily="18" charset="0"/>
              </a:rPr>
              <a:t>Trong phần này, nhóm sẽ thảo luận về quy trình xây dựng mô hình dự đoán giá nhà, bao gồm các mô hình được sử dụng và quy trình đánh giá hiệu suất của chúng.</a:t>
            </a:r>
          </a:p>
          <a:p>
            <a:pPr indent="90170" algn="just">
              <a:lnSpc>
                <a:spcPct val="150000"/>
              </a:lnSpc>
              <a:buNone/>
            </a:pPr>
            <a:r>
              <a:rPr lang="en-US" sz="2800" b="1">
                <a:solidFill>
                  <a:srgbClr val="0070C0"/>
                </a:solidFill>
                <a:effectLst/>
                <a:latin typeface="Times New Roman" panose="02020603050405020304" pitchFamily="18" charset="0"/>
                <a:ea typeface="Times New Roman" panose="02020603050405020304" pitchFamily="18" charset="0"/>
              </a:rPr>
              <a:t>2.3.1. Các mô hình được sử dụng</a:t>
            </a:r>
            <a:endParaRPr lang="en-US" sz="2800">
              <a:solidFill>
                <a:srgbClr val="0070C0"/>
              </a:solidFill>
              <a:effectLst/>
              <a:latin typeface="Times New Roman" panose="02020603050405020304" pitchFamily="18" charset="0"/>
              <a:ea typeface="Times New Roman" panose="02020603050405020304" pitchFamily="18" charset="0"/>
            </a:endParaRPr>
          </a:p>
          <a:p>
            <a:pPr indent="180340" algn="just">
              <a:lnSpc>
                <a:spcPct val="150000"/>
              </a:lnSpc>
            </a:pPr>
            <a:r>
              <a:rPr lang="en-US" sz="2800" b="1">
                <a:solidFill>
                  <a:srgbClr val="0070C0"/>
                </a:solidFill>
                <a:effectLst/>
                <a:latin typeface="Times New Roman" panose="02020603050405020304" pitchFamily="18" charset="0"/>
                <a:ea typeface="Times New Roman" panose="02020603050405020304" pitchFamily="18" charset="0"/>
              </a:rPr>
              <a:t>2.3.1.1. Gradient Boosting</a:t>
            </a:r>
            <a:endParaRPr lang="en-US" sz="2800">
              <a:solidFill>
                <a:srgbClr val="0070C0"/>
              </a:solidFill>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A9BBFF0A-4F2D-B028-0D40-2E5534142332}"/>
              </a:ext>
            </a:extLst>
          </p:cNvPr>
          <p:cNvSpPr txBox="1"/>
          <p:nvPr/>
        </p:nvSpPr>
        <p:spPr>
          <a:xfrm>
            <a:off x="955890" y="4233590"/>
            <a:ext cx="16535400" cy="4185761"/>
          </a:xfrm>
          <a:prstGeom prst="rect">
            <a:avLst/>
          </a:prstGeom>
          <a:noFill/>
        </p:spPr>
        <p:txBody>
          <a:bodyPr wrap="square">
            <a:spAutoFit/>
          </a:bodyPr>
          <a:lstStyle/>
          <a:p>
            <a:pPr indent="180340" algn="just">
              <a:lnSpc>
                <a:spcPct val="150000"/>
              </a:lnSpc>
              <a:buNone/>
            </a:pPr>
            <a:r>
              <a:rPr lang="en-US" sz="2800">
                <a:solidFill>
                  <a:srgbClr val="0070C0"/>
                </a:solidFill>
                <a:effectLst/>
                <a:latin typeface="Times New Roman" panose="02020603050405020304" pitchFamily="18" charset="0"/>
                <a:ea typeface="Times New Roman" panose="02020603050405020304" pitchFamily="18" charset="0"/>
              </a:rPr>
              <a:t>Mô hình Gradient Boosting là một kỹ thuật học máy mạnh mẽ, sử dụng phương pháp ensemble để cải thiện độ chính xác của các dự đoán. Mô hình này xây dựng nhiều cây quyết định (decision trees) theo cách mà mỗi cây mới sẽ cố gắng sửa chữa các lỗi của cây trước đó.</a:t>
            </a:r>
          </a:p>
          <a:p>
            <a:pPr indent="270510" algn="just" fontAlgn="base">
              <a:lnSpc>
                <a:spcPct val="150000"/>
              </a:lnSpc>
              <a:buNone/>
            </a:pPr>
            <a:r>
              <a:rPr lang="en-US" sz="2800">
                <a:solidFill>
                  <a:srgbClr val="0070C0"/>
                </a:solidFill>
                <a:effectLst/>
                <a:latin typeface="Times New Roman" panose="02020603050405020304" pitchFamily="18" charset="0"/>
                <a:ea typeface="Times New Roman" panose="02020603050405020304" pitchFamily="18" charset="0"/>
              </a:rPr>
              <a:t>- Cách hoạt động: Gradient Boosting hoạt động bằng cách tối ưu hóa một hàm mất mát (loss function) thông qua quá trình học tuần tự, nơi mỗi cây được thêm vào để cải thiện hiệu suất của mô hình hiện tại.</a:t>
            </a:r>
          </a:p>
          <a:p>
            <a:pPr>
              <a:buNone/>
            </a:pPr>
            <a:r>
              <a:rPr lang="en-US" sz="2800">
                <a:solidFill>
                  <a:srgbClr val="0070C0"/>
                </a:solidFill>
                <a:effectLst/>
                <a:latin typeface="Times New Roman" panose="02020603050405020304" pitchFamily="18" charset="0"/>
                <a:ea typeface="Times New Roman" panose="02020603050405020304" pitchFamily="18" charset="0"/>
              </a:rPr>
              <a:t>- Ưu điểm: Mô hình này có khả năng xử lý tốt các biến số phi tuyến tính và thường mang lại kết quả chính xác hơn so với các mô hình hồi quy đơn giản</a:t>
            </a:r>
            <a:endParaRPr lang="en-US" sz="2800">
              <a:solidFill>
                <a:srgbClr val="0070C0"/>
              </a:solidFill>
            </a:endParaRPr>
          </a:p>
        </p:txBody>
      </p:sp>
      <p:pic>
        <p:nvPicPr>
          <p:cNvPr id="12" name="Picture 11">
            <a:extLst>
              <a:ext uri="{FF2B5EF4-FFF2-40B4-BE49-F238E27FC236}">
                <a16:creationId xmlns:a16="http://schemas.microsoft.com/office/drawing/2014/main" id="{C27F5023-6CA4-0E3B-B5C5-C76F99F42155}"/>
              </a:ext>
            </a:extLst>
          </p:cNvPr>
          <p:cNvPicPr>
            <a:picLocks noChangeAspect="1"/>
          </p:cNvPicPr>
          <p:nvPr/>
        </p:nvPicPr>
        <p:blipFill>
          <a:blip r:embed="rId5"/>
          <a:stretch>
            <a:fillRect/>
          </a:stretch>
        </p:blipFill>
        <p:spPr>
          <a:xfrm>
            <a:off x="4441682" y="8642690"/>
            <a:ext cx="9291490" cy="1551141"/>
          </a:xfrm>
          <a:prstGeom prst="rect">
            <a:avLst/>
          </a:prstGeom>
        </p:spPr>
      </p:pic>
    </p:spTree>
    <p:extLst>
      <p:ext uri="{BB962C8B-B14F-4D97-AF65-F5344CB8AC3E}">
        <p14:creationId xmlns:p14="http://schemas.microsoft.com/office/powerpoint/2010/main" val="4228736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3D9B1-8A2B-95A8-EC8C-0E0082AB2397}"/>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CE32D4DB-295A-E216-757A-AFB891A64BBC}"/>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E5CAA212-1F2C-2FF3-EE79-43B4C18F4073}"/>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7E6F7E9E-AF09-68AB-24E3-8C7BF48A35B6}"/>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3" name="TextBox 2">
            <a:extLst>
              <a:ext uri="{FF2B5EF4-FFF2-40B4-BE49-F238E27FC236}">
                <a16:creationId xmlns:a16="http://schemas.microsoft.com/office/drawing/2014/main" id="{E879081C-F137-56F5-5A99-8D3823197996}"/>
              </a:ext>
            </a:extLst>
          </p:cNvPr>
          <p:cNvSpPr txBox="1"/>
          <p:nvPr/>
        </p:nvSpPr>
        <p:spPr>
          <a:xfrm>
            <a:off x="932689" y="1748511"/>
            <a:ext cx="9506711" cy="6934334"/>
          </a:xfrm>
          <a:prstGeom prst="rect">
            <a:avLst/>
          </a:prstGeom>
          <a:noFill/>
        </p:spPr>
        <p:txBody>
          <a:bodyPr wrap="square">
            <a:spAutoFit/>
          </a:bodyPr>
          <a:lstStyle/>
          <a:p>
            <a:pPr indent="180340" algn="just">
              <a:lnSpc>
                <a:spcPct val="150000"/>
              </a:lnSpc>
              <a:buNone/>
            </a:pPr>
            <a:r>
              <a:rPr lang="en-US" sz="3000" b="1">
                <a:solidFill>
                  <a:srgbClr val="0070C0"/>
                </a:solidFill>
                <a:effectLst/>
                <a:latin typeface="Times New Roman" panose="02020603050405020304" pitchFamily="18" charset="0"/>
                <a:ea typeface="Times New Roman" panose="02020603050405020304" pitchFamily="18" charset="0"/>
              </a:rPr>
              <a:t>2.3.1.2. Ridge Regression</a:t>
            </a:r>
            <a:endParaRPr lang="en-US" sz="3000">
              <a:solidFill>
                <a:srgbClr val="0070C0"/>
              </a:solidFill>
              <a:effectLst/>
              <a:latin typeface="Times New Roman" panose="02020603050405020304" pitchFamily="18" charset="0"/>
              <a:ea typeface="Times New Roman" panose="02020603050405020304" pitchFamily="18" charset="0"/>
            </a:endParaRPr>
          </a:p>
          <a:p>
            <a:pPr indent="180340" algn="just">
              <a:lnSpc>
                <a:spcPct val="150000"/>
              </a:lnSpc>
              <a:buNone/>
            </a:pPr>
            <a:r>
              <a:rPr lang="en-US" sz="3000">
                <a:solidFill>
                  <a:srgbClr val="0070C0"/>
                </a:solidFill>
                <a:effectLst/>
                <a:latin typeface="Times New Roman" panose="02020603050405020304" pitchFamily="18" charset="0"/>
                <a:ea typeface="Times New Roman" panose="02020603050405020304" pitchFamily="18" charset="0"/>
              </a:rPr>
              <a:t>Ridge Regression là một phương pháp hồi quy tuyến tính được điều chỉnh, nhằm giảm thiểu vấn đề overfitting bằng cách thêm một điều kiện vào hàm mất mát.</a:t>
            </a:r>
          </a:p>
          <a:p>
            <a:pPr indent="270510" algn="just" fontAlgn="base">
              <a:lnSpc>
                <a:spcPct val="150000"/>
              </a:lnSpc>
              <a:buNone/>
            </a:pPr>
            <a:r>
              <a:rPr lang="en-US" sz="3000">
                <a:solidFill>
                  <a:srgbClr val="0070C0"/>
                </a:solidFill>
                <a:effectLst/>
                <a:latin typeface="Times New Roman" panose="02020603050405020304" pitchFamily="18" charset="0"/>
                <a:ea typeface="Times New Roman" panose="02020603050405020304" pitchFamily="18" charset="0"/>
              </a:rPr>
              <a:t>- Cách hoạt động: Mô hình này sử dụng một tham số điều chỉnh (alpha) để kiểm soát độ phức tạp của mô hình, giúp cải thiện độ chính xác khi có nhiều biến độc lập.</a:t>
            </a:r>
          </a:p>
          <a:p>
            <a:pPr indent="270510" algn="just" fontAlgn="base">
              <a:lnSpc>
                <a:spcPct val="150000"/>
              </a:lnSpc>
            </a:pPr>
            <a:r>
              <a:rPr lang="en-US" sz="3000">
                <a:solidFill>
                  <a:srgbClr val="0070C0"/>
                </a:solidFill>
                <a:effectLst/>
                <a:latin typeface="Times New Roman" panose="02020603050405020304" pitchFamily="18" charset="0"/>
                <a:ea typeface="Times New Roman" panose="02020603050405020304" pitchFamily="18" charset="0"/>
              </a:rPr>
              <a:t>- Ưu điểm: Ridge Regression rất hiệu quả trong việc xử lý các biến số có mối tương quan cao và giúp ổn định các ước lượng hồi quy.</a:t>
            </a:r>
          </a:p>
        </p:txBody>
      </p:sp>
      <p:pic>
        <p:nvPicPr>
          <p:cNvPr id="7" name="Picture 6">
            <a:extLst>
              <a:ext uri="{FF2B5EF4-FFF2-40B4-BE49-F238E27FC236}">
                <a16:creationId xmlns:a16="http://schemas.microsoft.com/office/drawing/2014/main" id="{E8DD17F4-A2F9-5877-8386-22744C997D12}"/>
              </a:ext>
            </a:extLst>
          </p:cNvPr>
          <p:cNvPicPr>
            <a:picLocks noChangeAspect="1"/>
          </p:cNvPicPr>
          <p:nvPr/>
        </p:nvPicPr>
        <p:blipFill>
          <a:blip r:embed="rId5"/>
          <a:stretch>
            <a:fillRect/>
          </a:stretch>
        </p:blipFill>
        <p:spPr>
          <a:xfrm>
            <a:off x="11382285" y="4533900"/>
            <a:ext cx="6455080" cy="1938406"/>
          </a:xfrm>
          <a:prstGeom prst="rect">
            <a:avLst/>
          </a:prstGeom>
        </p:spPr>
      </p:pic>
    </p:spTree>
    <p:extLst>
      <p:ext uri="{BB962C8B-B14F-4D97-AF65-F5344CB8AC3E}">
        <p14:creationId xmlns:p14="http://schemas.microsoft.com/office/powerpoint/2010/main" val="1560194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7905D-5AB2-72D6-E99C-C0BEAB3DA0E0}"/>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B0519031-0CD9-E35B-7C8B-DE01B7E06CAB}"/>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358D377E-C1D1-E680-94D3-76A01FA15B8C}"/>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DDC9C7D3-612C-001C-DA38-399E62823A01}"/>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3" name="TextBox 2">
            <a:extLst>
              <a:ext uri="{FF2B5EF4-FFF2-40B4-BE49-F238E27FC236}">
                <a16:creationId xmlns:a16="http://schemas.microsoft.com/office/drawing/2014/main" id="{42B06B3A-4E34-F8FC-0ABD-5708B1114BFB}"/>
              </a:ext>
            </a:extLst>
          </p:cNvPr>
          <p:cNvSpPr txBox="1"/>
          <p:nvPr/>
        </p:nvSpPr>
        <p:spPr>
          <a:xfrm>
            <a:off x="932689" y="1748511"/>
            <a:ext cx="8897111" cy="6318781"/>
          </a:xfrm>
          <a:prstGeom prst="rect">
            <a:avLst/>
          </a:prstGeom>
          <a:noFill/>
        </p:spPr>
        <p:txBody>
          <a:bodyPr wrap="square">
            <a:spAutoFit/>
          </a:bodyPr>
          <a:lstStyle/>
          <a:p>
            <a:pPr indent="90170" algn="just" fontAlgn="base">
              <a:lnSpc>
                <a:spcPct val="150000"/>
              </a:lnSpc>
              <a:buNone/>
            </a:pPr>
            <a:r>
              <a:rPr lang="en-US" sz="3000" b="1">
                <a:solidFill>
                  <a:srgbClr val="0070C0"/>
                </a:solidFill>
                <a:effectLst/>
                <a:latin typeface="Times New Roman" panose="02020603050405020304" pitchFamily="18" charset="0"/>
                <a:ea typeface="Times New Roman" panose="02020603050405020304" pitchFamily="18" charset="0"/>
              </a:rPr>
              <a:t>2.3.2. Quy trình đánh giá mô hình</a:t>
            </a:r>
            <a:endParaRPr lang="en-US" sz="3000">
              <a:solidFill>
                <a:srgbClr val="0070C0"/>
              </a:solidFill>
              <a:effectLst/>
              <a:latin typeface="Times New Roman" panose="02020603050405020304" pitchFamily="18" charset="0"/>
              <a:ea typeface="Times New Roman" panose="02020603050405020304" pitchFamily="18" charset="0"/>
            </a:endParaRPr>
          </a:p>
          <a:p>
            <a:pPr indent="180340" algn="just">
              <a:lnSpc>
                <a:spcPct val="150000"/>
              </a:lnSpc>
              <a:buNone/>
            </a:pPr>
            <a:r>
              <a:rPr lang="en-US" sz="3000">
                <a:solidFill>
                  <a:srgbClr val="0070C0"/>
                </a:solidFill>
                <a:effectLst/>
                <a:latin typeface="Times New Roman" panose="02020603050405020304" pitchFamily="18" charset="0"/>
                <a:ea typeface="Times New Roman" panose="02020603050405020304" pitchFamily="18" charset="0"/>
              </a:rPr>
              <a:t>Để đánh giá hiệu suất của các mô hình, nhóm sử dụng tập dữ liệu kiểm tra và các chỉ số đánh giá như RMSE (Root Mean Squared Error) và R² (Coefficient of Determination).</a:t>
            </a:r>
          </a:p>
          <a:p>
            <a:pPr indent="270510" algn="just">
              <a:lnSpc>
                <a:spcPct val="150000"/>
              </a:lnSpc>
              <a:spcBef>
                <a:spcPts val="600"/>
              </a:spcBef>
              <a:spcAft>
                <a:spcPts val="600"/>
              </a:spcAft>
            </a:pPr>
            <a:r>
              <a:rPr lang="en-US" sz="3000">
                <a:solidFill>
                  <a:srgbClr val="0070C0"/>
                </a:solidFill>
                <a:effectLst/>
                <a:latin typeface="Times New Roman" panose="02020603050405020304" pitchFamily="18" charset="0"/>
                <a:ea typeface="Times New Roman" panose="02020603050405020304" pitchFamily="18" charset="0"/>
              </a:rPr>
              <a:t>- Chia dữ liệu: Dữ liệu được chia thành tập huấn luyện và tập kiểm tra với tỷ lệ 70-30, giúp đảm bảo rằng mô hình được huấn luyện trên một phần lớn của dữ liệu và kiểm tra trên phần còn lại.</a:t>
            </a:r>
          </a:p>
        </p:txBody>
      </p:sp>
      <p:pic>
        <p:nvPicPr>
          <p:cNvPr id="7" name="Picture 6">
            <a:extLst>
              <a:ext uri="{FF2B5EF4-FFF2-40B4-BE49-F238E27FC236}">
                <a16:creationId xmlns:a16="http://schemas.microsoft.com/office/drawing/2014/main" id="{17E185BB-2218-402F-2C16-3125994F5E2F}"/>
              </a:ext>
            </a:extLst>
          </p:cNvPr>
          <p:cNvPicPr>
            <a:picLocks noChangeAspect="1"/>
          </p:cNvPicPr>
          <p:nvPr/>
        </p:nvPicPr>
        <p:blipFill>
          <a:blip r:embed="rId5"/>
          <a:stretch>
            <a:fillRect/>
          </a:stretch>
        </p:blipFill>
        <p:spPr>
          <a:xfrm>
            <a:off x="978013" y="8376557"/>
            <a:ext cx="10687488" cy="323864"/>
          </a:xfrm>
          <a:prstGeom prst="rect">
            <a:avLst/>
          </a:prstGeom>
        </p:spPr>
      </p:pic>
    </p:spTree>
    <p:extLst>
      <p:ext uri="{BB962C8B-B14F-4D97-AF65-F5344CB8AC3E}">
        <p14:creationId xmlns:p14="http://schemas.microsoft.com/office/powerpoint/2010/main" val="1830273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5A2C8-01E4-761B-E60D-B2308C86D806}"/>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66DEC23E-970D-7E8E-45C8-376D5BDD667B}"/>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9042830D-65D8-ECDF-CA91-A6ADDDF769E7}"/>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4ABF7F3F-9772-28D6-B6C5-6D94E15454BD}"/>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3" name="TextBox 2">
            <a:extLst>
              <a:ext uri="{FF2B5EF4-FFF2-40B4-BE49-F238E27FC236}">
                <a16:creationId xmlns:a16="http://schemas.microsoft.com/office/drawing/2014/main" id="{460CEBE0-1FAE-92CF-2C98-C091AA0A19FA}"/>
              </a:ext>
            </a:extLst>
          </p:cNvPr>
          <p:cNvSpPr txBox="1"/>
          <p:nvPr/>
        </p:nvSpPr>
        <p:spPr>
          <a:xfrm>
            <a:off x="932689" y="1748511"/>
            <a:ext cx="16194026" cy="742511"/>
          </a:xfrm>
          <a:prstGeom prst="rect">
            <a:avLst/>
          </a:prstGeom>
          <a:noFill/>
        </p:spPr>
        <p:txBody>
          <a:bodyPr wrap="square">
            <a:spAutoFit/>
          </a:bodyPr>
          <a:lstStyle/>
          <a:p>
            <a:pPr indent="270510" algn="just">
              <a:lnSpc>
                <a:spcPct val="150000"/>
              </a:lnSpc>
              <a:buNone/>
            </a:pPr>
            <a:r>
              <a:rPr lang="en-US" sz="3200">
                <a:solidFill>
                  <a:srgbClr val="0070C0"/>
                </a:solidFill>
                <a:effectLst/>
                <a:latin typeface="Times New Roman" panose="02020603050405020304" pitchFamily="18" charset="0"/>
                <a:ea typeface="Times New Roman" panose="02020603050405020304" pitchFamily="18" charset="0"/>
              </a:rPr>
              <a:t>.</a:t>
            </a:r>
          </a:p>
        </p:txBody>
      </p:sp>
      <p:sp>
        <p:nvSpPr>
          <p:cNvPr id="7" name="TextBox 6">
            <a:extLst>
              <a:ext uri="{FF2B5EF4-FFF2-40B4-BE49-F238E27FC236}">
                <a16:creationId xmlns:a16="http://schemas.microsoft.com/office/drawing/2014/main" id="{C8E04919-1B3E-79CB-0F9B-A5E8C7979B5F}"/>
              </a:ext>
            </a:extLst>
          </p:cNvPr>
          <p:cNvSpPr txBox="1"/>
          <p:nvPr/>
        </p:nvSpPr>
        <p:spPr>
          <a:xfrm>
            <a:off x="1371600" y="1638300"/>
            <a:ext cx="9448800" cy="1953868"/>
          </a:xfrm>
          <a:prstGeom prst="rect">
            <a:avLst/>
          </a:prstGeom>
          <a:noFill/>
        </p:spPr>
        <p:txBody>
          <a:bodyPr wrap="square">
            <a:spAutoFit/>
          </a:bodyPr>
          <a:lstStyle/>
          <a:p>
            <a:pPr algn="just">
              <a:lnSpc>
                <a:spcPct val="150000"/>
              </a:lnSpc>
            </a:pPr>
            <a:r>
              <a:rPr lang="en-US" sz="2800">
                <a:solidFill>
                  <a:srgbClr val="0070C0"/>
                </a:solidFill>
                <a:effectLst/>
                <a:latin typeface="Times New Roman" panose="02020603050405020304" pitchFamily="18" charset="0"/>
                <a:ea typeface="Times New Roman" panose="02020603050405020304" pitchFamily="18" charset="0"/>
              </a:rPr>
              <a:t>- Đánh giá mô hình: Sau khi huấn luyện, nhóm thực hiện dự đoán trên tập kiểm tra và tính toán các chỉ số đánh giá để so sánh hiệu suất của các mô hình.</a:t>
            </a:r>
          </a:p>
        </p:txBody>
      </p:sp>
      <p:pic>
        <p:nvPicPr>
          <p:cNvPr id="11" name="Picture 10">
            <a:extLst>
              <a:ext uri="{FF2B5EF4-FFF2-40B4-BE49-F238E27FC236}">
                <a16:creationId xmlns:a16="http://schemas.microsoft.com/office/drawing/2014/main" id="{0EE51407-CC49-4438-6AA4-99DB1089D731}"/>
              </a:ext>
            </a:extLst>
          </p:cNvPr>
          <p:cNvPicPr>
            <a:picLocks noChangeAspect="1"/>
          </p:cNvPicPr>
          <p:nvPr/>
        </p:nvPicPr>
        <p:blipFill>
          <a:blip r:embed="rId5"/>
          <a:stretch>
            <a:fillRect/>
          </a:stretch>
        </p:blipFill>
        <p:spPr>
          <a:xfrm>
            <a:off x="1371600" y="4610100"/>
            <a:ext cx="8039358" cy="3681576"/>
          </a:xfrm>
          <a:prstGeom prst="rect">
            <a:avLst/>
          </a:prstGeom>
        </p:spPr>
      </p:pic>
    </p:spTree>
    <p:extLst>
      <p:ext uri="{BB962C8B-B14F-4D97-AF65-F5344CB8AC3E}">
        <p14:creationId xmlns:p14="http://schemas.microsoft.com/office/powerpoint/2010/main" val="20498153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19D0D-0A54-BFFE-1ABD-C639F6C038B2}"/>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08F82C8A-88BB-5E39-F6C3-084EC239722A}"/>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0DE3C040-DFAC-F384-23F6-DEDBEE314FB2}"/>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BAB65C23-0FF0-E610-F254-659F16E96485}"/>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3" name="TextBox 2">
            <a:extLst>
              <a:ext uri="{FF2B5EF4-FFF2-40B4-BE49-F238E27FC236}">
                <a16:creationId xmlns:a16="http://schemas.microsoft.com/office/drawing/2014/main" id="{1858EEFB-7156-8804-E59B-9714D2B29FF4}"/>
              </a:ext>
            </a:extLst>
          </p:cNvPr>
          <p:cNvSpPr txBox="1"/>
          <p:nvPr/>
        </p:nvSpPr>
        <p:spPr>
          <a:xfrm>
            <a:off x="932689" y="1748511"/>
            <a:ext cx="16194026" cy="584775"/>
          </a:xfrm>
          <a:prstGeom prst="rect">
            <a:avLst/>
          </a:prstGeom>
          <a:noFill/>
        </p:spPr>
        <p:txBody>
          <a:bodyPr wrap="square">
            <a:spAutoFit/>
          </a:bodyPr>
          <a:lstStyle/>
          <a:p>
            <a:pPr algn="l">
              <a:buNone/>
            </a:pPr>
            <a:r>
              <a:rPr lang="en-US" sz="3200" b="0" i="0">
                <a:solidFill>
                  <a:srgbClr val="0070C0"/>
                </a:solidFill>
                <a:effectLst/>
                <a:latin typeface="SegoeuiPc"/>
              </a:rPr>
              <a:t>S</a:t>
            </a:r>
            <a:r>
              <a:rPr lang="vi-VN" sz="3200" b="0" i="0">
                <a:solidFill>
                  <a:srgbClr val="0070C0"/>
                </a:solidFill>
                <a:effectLst/>
                <a:latin typeface="SegoeuiPc"/>
              </a:rPr>
              <a:t>ự khác nhau về ưu nhược điểm của gradient boosting và linear regression</a:t>
            </a:r>
          </a:p>
        </p:txBody>
      </p:sp>
      <p:pic>
        <p:nvPicPr>
          <p:cNvPr id="10" name="Picture 9" descr="A black and white rectangular sign with white text&#10;&#10;AI-generated content may be incorrect.">
            <a:extLst>
              <a:ext uri="{FF2B5EF4-FFF2-40B4-BE49-F238E27FC236}">
                <a16:creationId xmlns:a16="http://schemas.microsoft.com/office/drawing/2014/main" id="{D5C82AFB-D34F-293C-9DE9-27048D57FF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2679796"/>
            <a:ext cx="11811000" cy="7111904"/>
          </a:xfrm>
          <a:prstGeom prst="rect">
            <a:avLst/>
          </a:prstGeom>
        </p:spPr>
      </p:pic>
    </p:spTree>
    <p:extLst>
      <p:ext uri="{BB962C8B-B14F-4D97-AF65-F5344CB8AC3E}">
        <p14:creationId xmlns:p14="http://schemas.microsoft.com/office/powerpoint/2010/main" val="4151380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C57E7-0F7D-7486-0E73-CDF99F6FC575}"/>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9D33D278-DB5F-1BF7-227D-E4DA032F6626}"/>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7B0EDA40-15F2-3940-C8DC-BCEB2DEDA7E3}"/>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C1C29F04-5C26-A83C-9C6A-B28E47CB48FA}"/>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pic>
        <p:nvPicPr>
          <p:cNvPr id="8" name="Picture 7">
            <a:extLst>
              <a:ext uri="{FF2B5EF4-FFF2-40B4-BE49-F238E27FC236}">
                <a16:creationId xmlns:a16="http://schemas.microsoft.com/office/drawing/2014/main" id="{4826BC03-CF5F-008E-E95B-2B9718584CD1}"/>
              </a:ext>
            </a:extLst>
          </p:cNvPr>
          <p:cNvPicPr>
            <a:picLocks noChangeAspect="1"/>
          </p:cNvPicPr>
          <p:nvPr/>
        </p:nvPicPr>
        <p:blipFill>
          <a:blip r:embed="rId5"/>
          <a:stretch>
            <a:fillRect/>
          </a:stretch>
        </p:blipFill>
        <p:spPr>
          <a:xfrm>
            <a:off x="11229903" y="5225687"/>
            <a:ext cx="6759843" cy="4313424"/>
          </a:xfrm>
          <a:prstGeom prst="rect">
            <a:avLst/>
          </a:prstGeom>
        </p:spPr>
      </p:pic>
      <p:graphicFrame>
        <p:nvGraphicFramePr>
          <p:cNvPr id="10" name="TextBox 2">
            <a:extLst>
              <a:ext uri="{FF2B5EF4-FFF2-40B4-BE49-F238E27FC236}">
                <a16:creationId xmlns:a16="http://schemas.microsoft.com/office/drawing/2014/main" id="{F25954F3-6993-62A2-A949-0CEC80A90E4D}"/>
              </a:ext>
            </a:extLst>
          </p:cNvPr>
          <p:cNvGraphicFramePr/>
          <p:nvPr>
            <p:extLst>
              <p:ext uri="{D42A27DB-BD31-4B8C-83A1-F6EECF244321}">
                <p14:modId xmlns:p14="http://schemas.microsoft.com/office/powerpoint/2010/main" val="30382276"/>
              </p:ext>
            </p:extLst>
          </p:nvPr>
        </p:nvGraphicFramePr>
        <p:xfrm>
          <a:off x="950974" y="1476426"/>
          <a:ext cx="11838716" cy="3429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054" name="Picture 6" descr="Watermark | Higher Education Software for Student Success">
            <a:extLst>
              <a:ext uri="{FF2B5EF4-FFF2-40B4-BE49-F238E27FC236}">
                <a16:creationId xmlns:a16="http://schemas.microsoft.com/office/drawing/2014/main" id="{4A7267C4-49A1-5109-745C-4DE650C1C0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53839" y="6468218"/>
            <a:ext cx="3187843" cy="318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726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095C9-FA7B-9180-D9C0-437E3E51016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1B4BDD5-9105-A52D-B052-55C6914EAD22}"/>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3" name="Freeform 3">
            <a:extLst>
              <a:ext uri="{FF2B5EF4-FFF2-40B4-BE49-F238E27FC236}">
                <a16:creationId xmlns:a16="http://schemas.microsoft.com/office/drawing/2014/main" id="{1E07B086-3BD3-E832-85C2-0CC2CAAF0B6A}"/>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4" name="Freeform 4">
            <a:extLst>
              <a:ext uri="{FF2B5EF4-FFF2-40B4-BE49-F238E27FC236}">
                <a16:creationId xmlns:a16="http://schemas.microsoft.com/office/drawing/2014/main" id="{99787C21-CA10-7780-DDCC-439B3033B062}"/>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9" name="Title 5">
            <a:extLst>
              <a:ext uri="{FF2B5EF4-FFF2-40B4-BE49-F238E27FC236}">
                <a16:creationId xmlns:a16="http://schemas.microsoft.com/office/drawing/2014/main" id="{3FF6899C-E7DE-66DC-2D85-F0239F0D437A}"/>
              </a:ext>
            </a:extLst>
          </p:cNvPr>
          <p:cNvSpPr txBox="1">
            <a:spLocks/>
          </p:cNvSpPr>
          <p:nvPr/>
        </p:nvSpPr>
        <p:spPr>
          <a:xfrm>
            <a:off x="-199272" y="3967163"/>
            <a:ext cx="5791200" cy="33528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7200">
              <a:solidFill>
                <a:srgbClr val="0070C0"/>
              </a:solidFill>
            </a:endParaRPr>
          </a:p>
        </p:txBody>
      </p:sp>
      <p:sp>
        <p:nvSpPr>
          <p:cNvPr id="7" name="TextBox 6">
            <a:extLst>
              <a:ext uri="{FF2B5EF4-FFF2-40B4-BE49-F238E27FC236}">
                <a16:creationId xmlns:a16="http://schemas.microsoft.com/office/drawing/2014/main" id="{91425BF3-56EA-1FCA-1C48-DB78A21E83E3}"/>
              </a:ext>
            </a:extLst>
          </p:cNvPr>
          <p:cNvSpPr txBox="1"/>
          <p:nvPr/>
        </p:nvSpPr>
        <p:spPr>
          <a:xfrm>
            <a:off x="381000" y="3467100"/>
            <a:ext cx="17373600" cy="3025828"/>
          </a:xfrm>
          <a:prstGeom prst="rect">
            <a:avLst/>
          </a:prstGeom>
          <a:noFill/>
        </p:spPr>
        <p:txBody>
          <a:bodyPr wrap="square">
            <a:spAutoFit/>
          </a:bodyPr>
          <a:lstStyle/>
          <a:p>
            <a:pPr algn="ctr">
              <a:lnSpc>
                <a:spcPct val="125000"/>
              </a:lnSpc>
              <a:spcBef>
                <a:spcPts val="600"/>
              </a:spcBef>
              <a:spcAft>
                <a:spcPts val="600"/>
              </a:spcAft>
            </a:pPr>
            <a:r>
              <a:rPr lang="vi-VN" sz="8000" b="1">
                <a:solidFill>
                  <a:srgbClr val="0070C0"/>
                </a:solidFill>
                <a:effectLst/>
                <a:latin typeface="Times New Roman" panose="02020603050405020304" pitchFamily="18" charset="0"/>
                <a:ea typeface="Times New Roman" panose="02020603050405020304" pitchFamily="18" charset="0"/>
              </a:rPr>
              <a:t>PHẦN III. THỰC NGHIỆM VÀ ĐÁNH GIÁ KẾT QUẢ</a:t>
            </a:r>
            <a:endParaRPr lang="en-US" sz="8000">
              <a:solidFill>
                <a:srgbClr val="0070C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45363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CF82B-AA36-B79C-A985-DC97A689E279}"/>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E25D60C9-9E11-A88A-650D-843C68695396}"/>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A7781046-29E4-1638-DBA3-C73587A5CD4C}"/>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80316B51-A4A6-7159-B54E-A8D9EB460BF7}"/>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3" name="TextBox 2">
            <a:extLst>
              <a:ext uri="{FF2B5EF4-FFF2-40B4-BE49-F238E27FC236}">
                <a16:creationId xmlns:a16="http://schemas.microsoft.com/office/drawing/2014/main" id="{4D1B260F-0EE2-A791-B559-17CDCFD072C2}"/>
              </a:ext>
            </a:extLst>
          </p:cNvPr>
          <p:cNvSpPr txBox="1"/>
          <p:nvPr/>
        </p:nvSpPr>
        <p:spPr>
          <a:xfrm>
            <a:off x="1066800" y="1740645"/>
            <a:ext cx="11430000" cy="3650999"/>
          </a:xfrm>
          <a:prstGeom prst="rect">
            <a:avLst/>
          </a:prstGeom>
          <a:noFill/>
        </p:spPr>
        <p:txBody>
          <a:bodyPr wrap="square">
            <a:spAutoFit/>
          </a:bodyPr>
          <a:lstStyle/>
          <a:p>
            <a:pPr algn="just">
              <a:lnSpc>
                <a:spcPct val="125000"/>
              </a:lnSpc>
              <a:spcBef>
                <a:spcPts val="600"/>
              </a:spcBef>
              <a:spcAft>
                <a:spcPts val="600"/>
              </a:spcAft>
              <a:buNone/>
            </a:pPr>
            <a:r>
              <a:rPr lang="vi-VN" sz="3200" b="1">
                <a:solidFill>
                  <a:srgbClr val="0070C0"/>
                </a:solidFill>
                <a:effectLst/>
                <a:latin typeface="Times New Roman" panose="02020603050405020304" pitchFamily="18" charset="0"/>
                <a:ea typeface="Times New Roman" panose="02020603050405020304" pitchFamily="18" charset="0"/>
              </a:rPr>
              <a:t>3.1. </a:t>
            </a:r>
            <a:r>
              <a:rPr lang="en-US" sz="3200" b="1">
                <a:solidFill>
                  <a:srgbClr val="0070C0"/>
                </a:solidFill>
                <a:effectLst/>
                <a:latin typeface="Times New Roman" panose="02020603050405020304" pitchFamily="18" charset="0"/>
                <a:ea typeface="Times New Roman" panose="02020603050405020304" pitchFamily="18" charset="0"/>
              </a:rPr>
              <a:t>Kết quả thực nghiệm</a:t>
            </a:r>
            <a:endParaRPr lang="en-US" sz="3200">
              <a:solidFill>
                <a:srgbClr val="0070C0"/>
              </a:solidFill>
              <a:effectLst/>
              <a:latin typeface="Times New Roman" panose="02020603050405020304" pitchFamily="18" charset="0"/>
              <a:ea typeface="Times New Roman" panose="02020603050405020304" pitchFamily="18" charset="0"/>
            </a:endParaRPr>
          </a:p>
          <a:p>
            <a:pPr indent="180340" algn="just">
              <a:lnSpc>
                <a:spcPct val="150000"/>
              </a:lnSpc>
            </a:pPr>
            <a:r>
              <a:rPr lang="en-US" sz="3200">
                <a:solidFill>
                  <a:srgbClr val="0070C0"/>
                </a:solidFill>
                <a:effectLst/>
                <a:latin typeface="Times New Roman" panose="02020603050405020304" pitchFamily="18" charset="0"/>
                <a:ea typeface="Times New Roman" panose="02020603050405020304" pitchFamily="18" charset="0"/>
              </a:rPr>
              <a:t>Kết quả thực nghiệm được thu thập từ việc áp dụng hai mô hình chính: Gradient Boosting và Ridge Regression. Nhóm đã thực hiện các phép đo đánh giá để so sánh hiệu suất của các mô hình này trên tập dữ liệu kiểm tra.</a:t>
            </a:r>
          </a:p>
        </p:txBody>
      </p:sp>
      <p:pic>
        <p:nvPicPr>
          <p:cNvPr id="3074" name="Picture 2" descr="Free Images : systems icons, system integration, computer system, process,  network, systems engineering, technology system, business system,  analytics, data analysis, analysis icon, magnifying, strategies, reports,  research, analysing, text ...">
            <a:extLst>
              <a:ext uri="{FF2B5EF4-FFF2-40B4-BE49-F238E27FC236}">
                <a16:creationId xmlns:a16="http://schemas.microsoft.com/office/drawing/2014/main" id="{AA41218F-6231-C37D-4520-540700185E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81402" y="571501"/>
            <a:ext cx="4773718" cy="487679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ình ảnh : Seo, dữ liệu, dữ liệu lớn, phân tích, Địa điểm, Cơ sở dữ liệu,  Phân tích, Trung tâm dữ liệu, số liệu thống kê, nghiên cứu, data analytics,  data">
            <a:extLst>
              <a:ext uri="{FF2B5EF4-FFF2-40B4-BE49-F238E27FC236}">
                <a16:creationId xmlns:a16="http://schemas.microsoft.com/office/drawing/2014/main" id="{FF06CE04-F4B8-F15E-1817-DD8E2C8FEA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81401" y="6113907"/>
            <a:ext cx="4907797"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302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3" name="Freeform 3"/>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4" name="Freeform 4"/>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5" name="TextBox 5"/>
          <p:cNvSpPr txBox="1"/>
          <p:nvPr/>
        </p:nvSpPr>
        <p:spPr>
          <a:xfrm>
            <a:off x="1065885" y="1681207"/>
            <a:ext cx="9297315" cy="2564805"/>
          </a:xfrm>
          <a:prstGeom prst="rect">
            <a:avLst/>
          </a:prstGeom>
        </p:spPr>
        <p:txBody>
          <a:bodyPr wrap="square" lIns="0" tIns="0" rIns="0" bIns="0" rtlCol="0" anchor="t">
            <a:spAutoFit/>
          </a:bodyPr>
          <a:lstStyle/>
          <a:p>
            <a:pPr marL="778764" lvl="2" indent="-259588" algn="l">
              <a:lnSpc>
                <a:spcPts val="5040"/>
              </a:lnSpc>
              <a:buAutoNum type="arabicPeriod"/>
            </a:pPr>
            <a:r>
              <a:rPr lang="en-US" sz="4200" spc="-4" dirty="0" err="1">
                <a:solidFill>
                  <a:srgbClr val="006FC0"/>
                </a:solidFill>
                <a:latin typeface="Helvetica World"/>
                <a:ea typeface="Helvetica World"/>
                <a:cs typeface="Helvetica World"/>
                <a:sym typeface="Helvetica World"/>
              </a:rPr>
              <a:t>Tổng</a:t>
            </a:r>
            <a:r>
              <a:rPr lang="en-US" sz="4200" spc="-4" dirty="0">
                <a:solidFill>
                  <a:srgbClr val="006FC0"/>
                </a:solidFill>
                <a:latin typeface="Helvetica World"/>
                <a:ea typeface="Helvetica World"/>
                <a:cs typeface="Helvetica World"/>
                <a:sym typeface="Helvetica World"/>
              </a:rPr>
              <a:t> </a:t>
            </a:r>
            <a:r>
              <a:rPr lang="en-US" sz="4200" spc="-4" err="1">
                <a:solidFill>
                  <a:srgbClr val="006FC0"/>
                </a:solidFill>
                <a:latin typeface="Helvetica World"/>
                <a:ea typeface="Helvetica World"/>
                <a:cs typeface="Helvetica World"/>
                <a:sym typeface="Helvetica World"/>
              </a:rPr>
              <a:t>quan</a:t>
            </a:r>
            <a:r>
              <a:rPr lang="en-US" sz="4200" spc="-4">
                <a:solidFill>
                  <a:srgbClr val="006FC0"/>
                </a:solidFill>
                <a:latin typeface="Helvetica World"/>
                <a:ea typeface="Helvetica World"/>
                <a:cs typeface="Helvetica World"/>
                <a:sym typeface="Helvetica World"/>
              </a:rPr>
              <a:t> về đề tài</a:t>
            </a:r>
            <a:endParaRPr lang="en-US" sz="4200" spc="-4" dirty="0">
              <a:solidFill>
                <a:srgbClr val="006FC0"/>
              </a:solidFill>
              <a:latin typeface="Helvetica World"/>
              <a:ea typeface="Helvetica World"/>
              <a:cs typeface="Helvetica World"/>
              <a:sym typeface="Helvetica World"/>
            </a:endParaRPr>
          </a:p>
          <a:p>
            <a:pPr marL="778764" lvl="2" indent="-259588" algn="l">
              <a:lnSpc>
                <a:spcPts val="5040"/>
              </a:lnSpc>
              <a:buAutoNum type="arabicPeriod"/>
            </a:pPr>
            <a:r>
              <a:rPr lang="en-US" sz="4200" spc="-4" err="1">
                <a:solidFill>
                  <a:srgbClr val="006FC0"/>
                </a:solidFill>
                <a:latin typeface="Helvetica World"/>
                <a:ea typeface="Helvetica World"/>
                <a:cs typeface="Helvetica World"/>
                <a:sym typeface="Helvetica World"/>
              </a:rPr>
              <a:t>Phân</a:t>
            </a:r>
            <a:r>
              <a:rPr lang="en-US" sz="4200" spc="-4">
                <a:solidFill>
                  <a:srgbClr val="006FC0"/>
                </a:solidFill>
                <a:latin typeface="Helvetica World"/>
                <a:ea typeface="Helvetica World"/>
                <a:cs typeface="Helvetica World"/>
                <a:sym typeface="Helvetica World"/>
              </a:rPr>
              <a:t> pháp </a:t>
            </a:r>
            <a:r>
              <a:rPr lang="en-US" sz="4200" spc="-4" err="1">
                <a:solidFill>
                  <a:srgbClr val="006FC0"/>
                </a:solidFill>
                <a:latin typeface="Helvetica World"/>
                <a:ea typeface="Helvetica World"/>
                <a:cs typeface="Helvetica World"/>
                <a:sym typeface="Helvetica World"/>
              </a:rPr>
              <a:t>và</a:t>
            </a:r>
            <a:r>
              <a:rPr lang="en-US" sz="4200" spc="-4">
                <a:solidFill>
                  <a:srgbClr val="006FC0"/>
                </a:solidFill>
                <a:latin typeface="Helvetica World"/>
                <a:ea typeface="Helvetica World"/>
                <a:cs typeface="Helvetica World"/>
                <a:sym typeface="Helvetica World"/>
              </a:rPr>
              <a:t> thực hiện</a:t>
            </a:r>
          </a:p>
          <a:p>
            <a:pPr marL="779145" lvl="2" indent="-259715" algn="l">
              <a:lnSpc>
                <a:spcPts val="5040"/>
              </a:lnSpc>
            </a:pPr>
            <a:r>
              <a:rPr lang="en-US" sz="4200" spc="-7">
                <a:solidFill>
                  <a:srgbClr val="006FC0"/>
                </a:solidFill>
                <a:latin typeface="Helvetica World"/>
                <a:ea typeface="Helvetica World"/>
                <a:cs typeface="Helvetica World"/>
                <a:sym typeface="Helvetica World"/>
              </a:rPr>
              <a:t>3.Thực </a:t>
            </a:r>
            <a:r>
              <a:rPr lang="en-US" sz="4200" spc="-7" dirty="0" err="1">
                <a:solidFill>
                  <a:srgbClr val="006FC0"/>
                </a:solidFill>
                <a:latin typeface="Helvetica World"/>
                <a:ea typeface="Helvetica World"/>
                <a:cs typeface="Helvetica World"/>
                <a:sym typeface="Helvetica World"/>
              </a:rPr>
              <a:t>nghiệm</a:t>
            </a:r>
            <a:r>
              <a:rPr lang="en-US" sz="4200" spc="-7" dirty="0">
                <a:solidFill>
                  <a:srgbClr val="006FC0"/>
                </a:solidFill>
                <a:latin typeface="Helvetica World"/>
                <a:ea typeface="Helvetica World"/>
                <a:cs typeface="Helvetica World"/>
                <a:sym typeface="Helvetica World"/>
              </a:rPr>
              <a:t> </a:t>
            </a:r>
            <a:r>
              <a:rPr lang="en-US" sz="4200" spc="-7" dirty="0" err="1">
                <a:solidFill>
                  <a:srgbClr val="006FC0"/>
                </a:solidFill>
                <a:latin typeface="Helvetica World"/>
                <a:ea typeface="Helvetica World"/>
                <a:cs typeface="Helvetica World"/>
                <a:sym typeface="Helvetica World"/>
              </a:rPr>
              <a:t>và</a:t>
            </a:r>
            <a:r>
              <a:rPr lang="en-US" sz="4200" spc="-7" dirty="0">
                <a:solidFill>
                  <a:srgbClr val="006FC0"/>
                </a:solidFill>
                <a:latin typeface="Helvetica World"/>
                <a:ea typeface="Helvetica World"/>
                <a:cs typeface="Helvetica World"/>
                <a:sym typeface="Helvetica World"/>
              </a:rPr>
              <a:t> </a:t>
            </a:r>
            <a:r>
              <a:rPr lang="en-US" sz="4200" spc="-7" dirty="0" err="1">
                <a:solidFill>
                  <a:srgbClr val="006FC0"/>
                </a:solidFill>
                <a:latin typeface="Helvetica World"/>
                <a:ea typeface="Helvetica World"/>
                <a:cs typeface="Helvetica World"/>
                <a:sym typeface="Helvetica World"/>
              </a:rPr>
              <a:t>đánh</a:t>
            </a:r>
            <a:r>
              <a:rPr lang="en-US" sz="4200" spc="-7" dirty="0">
                <a:solidFill>
                  <a:srgbClr val="006FC0"/>
                </a:solidFill>
                <a:latin typeface="Helvetica World"/>
                <a:ea typeface="Helvetica World"/>
                <a:cs typeface="Helvetica World"/>
                <a:sym typeface="Helvetica World"/>
              </a:rPr>
              <a:t> </a:t>
            </a:r>
            <a:r>
              <a:rPr lang="en-US" sz="4200" spc="-7" dirty="0" err="1">
                <a:solidFill>
                  <a:srgbClr val="006FC0"/>
                </a:solidFill>
                <a:latin typeface="Helvetica World"/>
                <a:ea typeface="Helvetica World"/>
                <a:cs typeface="Helvetica World"/>
                <a:sym typeface="Helvetica World"/>
              </a:rPr>
              <a:t>giá</a:t>
            </a:r>
            <a:r>
              <a:rPr lang="en-US" sz="4200" spc="-7" dirty="0">
                <a:solidFill>
                  <a:srgbClr val="006FC0"/>
                </a:solidFill>
                <a:latin typeface="Helvetica World"/>
                <a:ea typeface="Helvetica World"/>
                <a:cs typeface="Helvetica World"/>
                <a:sym typeface="Helvetica World"/>
              </a:rPr>
              <a:t> </a:t>
            </a:r>
            <a:r>
              <a:rPr lang="en-US" sz="4200" spc="-7" err="1">
                <a:solidFill>
                  <a:srgbClr val="006FC0"/>
                </a:solidFill>
                <a:latin typeface="Helvetica World"/>
                <a:ea typeface="Helvetica World"/>
                <a:cs typeface="Helvetica World"/>
                <a:sym typeface="Helvetica World"/>
              </a:rPr>
              <a:t>kết</a:t>
            </a:r>
            <a:r>
              <a:rPr lang="en-US" sz="4200" spc="-7">
                <a:solidFill>
                  <a:srgbClr val="006FC0"/>
                </a:solidFill>
                <a:latin typeface="Helvetica World"/>
                <a:ea typeface="Helvetica World"/>
                <a:cs typeface="Helvetica World"/>
                <a:sym typeface="Helvetica World"/>
              </a:rPr>
              <a:t> quả</a:t>
            </a:r>
            <a:endParaRPr lang="en-US" sz="4200" spc="-7" dirty="0">
              <a:solidFill>
                <a:srgbClr val="006FC0"/>
              </a:solidFill>
              <a:latin typeface="Helvetica World"/>
              <a:ea typeface="Helvetica World"/>
              <a:cs typeface="Helvetica World"/>
              <a:sym typeface="Helvetica World"/>
            </a:endParaRPr>
          </a:p>
          <a:p>
            <a:pPr marL="779145" lvl="2" indent="-259715" algn="l">
              <a:lnSpc>
                <a:spcPts val="5040"/>
              </a:lnSpc>
            </a:pPr>
            <a:r>
              <a:rPr lang="en-US" sz="4200" spc="-7">
                <a:solidFill>
                  <a:srgbClr val="006FC0"/>
                </a:solidFill>
                <a:latin typeface="Helvetica World"/>
                <a:ea typeface="Helvetica World"/>
                <a:cs typeface="Helvetica World"/>
                <a:sym typeface="Helvetica World"/>
              </a:rPr>
              <a:t>4.Kết luận</a:t>
            </a:r>
          </a:p>
        </p:txBody>
      </p:sp>
      <p:sp>
        <p:nvSpPr>
          <p:cNvPr id="6" name="TextBox 6"/>
          <p:cNvSpPr txBox="1"/>
          <p:nvPr/>
        </p:nvSpPr>
        <p:spPr>
          <a:xfrm>
            <a:off x="7315200" y="292924"/>
            <a:ext cx="3592449" cy="697948"/>
          </a:xfrm>
          <a:prstGeom prst="rect">
            <a:avLst/>
          </a:prstGeom>
        </p:spPr>
        <p:txBody>
          <a:bodyPr wrap="square" lIns="0" tIns="0" rIns="0" bIns="0" rtlCol="0" anchor="t">
            <a:spAutoFit/>
          </a:bodyPr>
          <a:lstStyle/>
          <a:p>
            <a:pPr algn="l">
              <a:lnSpc>
                <a:spcPts val="5759"/>
              </a:lnSpc>
            </a:pPr>
            <a:r>
              <a:rPr lang="en-US" sz="4800" spc="-7">
                <a:solidFill>
                  <a:srgbClr val="006FC0"/>
                </a:solidFill>
                <a:latin typeface="Arial Bold"/>
                <a:ea typeface="Arial Bold"/>
                <a:cs typeface="Arial Bold"/>
                <a:sym typeface="Arial Bold"/>
              </a:rPr>
              <a:t>Nội dung</a:t>
            </a:r>
          </a:p>
        </p:txBody>
      </p:sp>
      <p:pic>
        <p:nvPicPr>
          <p:cNvPr id="12" name="Picture 11">
            <a:extLst>
              <a:ext uri="{FF2B5EF4-FFF2-40B4-BE49-F238E27FC236}">
                <a16:creationId xmlns:a16="http://schemas.microsoft.com/office/drawing/2014/main" id="{060B2909-69F7-24B0-B60D-70A452792569}"/>
              </a:ext>
            </a:extLst>
          </p:cNvPr>
          <p:cNvPicPr>
            <a:picLocks noChangeAspect="1"/>
          </p:cNvPicPr>
          <p:nvPr/>
        </p:nvPicPr>
        <p:blipFill>
          <a:blip r:embed="rId5"/>
          <a:stretch>
            <a:fillRect/>
          </a:stretch>
        </p:blipFill>
        <p:spPr>
          <a:xfrm>
            <a:off x="12115800" y="-205464"/>
            <a:ext cx="6172200" cy="988226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75E1E-7205-9BC5-2588-FDDF7AA85667}"/>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AF34E159-5A34-1E85-9255-B411ECF7CDE5}"/>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5A181505-957B-7FB8-7407-E2AB12429B73}"/>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7D3955B5-A717-6E5C-18F3-5EF2DE6127A2}"/>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3" name="TextBox 2">
            <a:extLst>
              <a:ext uri="{FF2B5EF4-FFF2-40B4-BE49-F238E27FC236}">
                <a16:creationId xmlns:a16="http://schemas.microsoft.com/office/drawing/2014/main" id="{CD2F1BC1-0B09-47B3-4BAC-79209A8CA154}"/>
              </a:ext>
            </a:extLst>
          </p:cNvPr>
          <p:cNvSpPr txBox="1"/>
          <p:nvPr/>
        </p:nvSpPr>
        <p:spPr>
          <a:xfrm>
            <a:off x="685800" y="1181101"/>
            <a:ext cx="16078200" cy="6837769"/>
          </a:xfrm>
          <a:prstGeom prst="rect">
            <a:avLst/>
          </a:prstGeom>
          <a:noFill/>
        </p:spPr>
        <p:txBody>
          <a:bodyPr wrap="square">
            <a:spAutoFit/>
          </a:bodyPr>
          <a:lstStyle/>
          <a:p>
            <a:pPr indent="90170" algn="just">
              <a:lnSpc>
                <a:spcPct val="150000"/>
              </a:lnSpc>
              <a:spcBef>
                <a:spcPts val="1400"/>
              </a:spcBef>
              <a:spcAft>
                <a:spcPts val="400"/>
              </a:spcAft>
              <a:buNone/>
            </a:pPr>
            <a:r>
              <a:rPr lang="en-US" sz="3000" b="1">
                <a:solidFill>
                  <a:srgbClr val="0070C0"/>
                </a:solidFill>
                <a:effectLst/>
                <a:latin typeface="Times New Roman" panose="02020603050405020304" pitchFamily="18" charset="0"/>
                <a:cs typeface="Times New Roman" panose="02020603050405020304" pitchFamily="18" charset="0"/>
              </a:rPr>
              <a:t>3.1.1. So sánh các mô hình</a:t>
            </a:r>
            <a:endParaRPr lang="en-US" sz="3000" b="1">
              <a:solidFill>
                <a:srgbClr val="0070C0"/>
              </a:solidFill>
              <a:effectLst/>
              <a:latin typeface="Calibri" panose="020F0502020204030204" pitchFamily="34" charset="0"/>
              <a:cs typeface="Times New Roman" panose="02020603050405020304" pitchFamily="18" charset="0"/>
            </a:endParaRPr>
          </a:p>
          <a:p>
            <a:pPr indent="180340" algn="just">
              <a:lnSpc>
                <a:spcPct val="150000"/>
              </a:lnSpc>
              <a:buNone/>
            </a:pPr>
            <a:r>
              <a:rPr lang="en-US" sz="3000">
                <a:solidFill>
                  <a:srgbClr val="0070C0"/>
                </a:solidFill>
                <a:effectLst/>
                <a:latin typeface="Times New Roman" panose="02020603050405020304" pitchFamily="18" charset="0"/>
                <a:ea typeface="Times New Roman" panose="02020603050405020304" pitchFamily="18" charset="0"/>
              </a:rPr>
              <a:t>Để so sánh các mô hình, nhóm đã tính toán các chỉ số đánh giá như RMSE (Root Mean Squared Error) và R² (Coefficient of Determination). Dưới đây là kết quả so sánh:</a:t>
            </a:r>
          </a:p>
          <a:p>
            <a:pPr indent="270510" algn="just" fontAlgn="base">
              <a:lnSpc>
                <a:spcPct val="150000"/>
              </a:lnSpc>
              <a:buNone/>
            </a:pPr>
            <a:r>
              <a:rPr lang="en-US" sz="3000">
                <a:solidFill>
                  <a:srgbClr val="0070C0"/>
                </a:solidFill>
                <a:effectLst/>
                <a:latin typeface="Times New Roman" panose="02020603050405020304" pitchFamily="18" charset="0"/>
                <a:ea typeface="Times New Roman" panose="02020603050405020304" pitchFamily="18" charset="0"/>
              </a:rPr>
              <a:t>- Gradient Boosting:</a:t>
            </a:r>
          </a:p>
          <a:p>
            <a:pPr algn="just" fontAlgn="base">
              <a:lnSpc>
                <a:spcPct val="150000"/>
              </a:lnSpc>
              <a:buNone/>
            </a:pPr>
            <a:r>
              <a:rPr lang="en-US" sz="3000">
                <a:solidFill>
                  <a:srgbClr val="0070C0"/>
                </a:solidFill>
                <a:effectLst/>
                <a:latin typeface="Times New Roman" panose="02020603050405020304" pitchFamily="18" charset="0"/>
                <a:ea typeface="Times New Roman" panose="02020603050405020304" pitchFamily="18" charset="0"/>
              </a:rPr>
              <a:t>+ RMSE: Giá trị thấp hơn cho thấy mô hình này có khả năng dự đoán chính xác hơn.</a:t>
            </a:r>
          </a:p>
          <a:p>
            <a:pPr algn="just" fontAlgn="base">
              <a:lnSpc>
                <a:spcPct val="150000"/>
              </a:lnSpc>
              <a:buNone/>
            </a:pPr>
            <a:r>
              <a:rPr lang="en-US" sz="3000">
                <a:solidFill>
                  <a:srgbClr val="0070C0"/>
                </a:solidFill>
                <a:effectLst/>
                <a:latin typeface="Times New Roman" panose="02020603050405020304" pitchFamily="18" charset="0"/>
                <a:ea typeface="Times New Roman" panose="02020603050405020304" pitchFamily="18" charset="0"/>
              </a:rPr>
              <a:t>+ R²: Giá trị gần 1 cho thấy mô hình giải thích tốt sự biến thiên của giá nhà.</a:t>
            </a:r>
          </a:p>
          <a:p>
            <a:pPr indent="270510" algn="just" fontAlgn="base">
              <a:lnSpc>
                <a:spcPct val="150000"/>
              </a:lnSpc>
              <a:buNone/>
            </a:pPr>
            <a:r>
              <a:rPr lang="en-US" sz="3000">
                <a:solidFill>
                  <a:srgbClr val="0070C0"/>
                </a:solidFill>
                <a:effectLst/>
                <a:latin typeface="Times New Roman" panose="02020603050405020304" pitchFamily="18" charset="0"/>
                <a:ea typeface="Times New Roman" panose="02020603050405020304" pitchFamily="18" charset="0"/>
              </a:rPr>
              <a:t>- Ridge Regression:</a:t>
            </a:r>
          </a:p>
          <a:p>
            <a:pPr algn="just" fontAlgn="base">
              <a:lnSpc>
                <a:spcPct val="150000"/>
              </a:lnSpc>
              <a:buNone/>
            </a:pPr>
            <a:r>
              <a:rPr lang="en-US" sz="3000">
                <a:solidFill>
                  <a:srgbClr val="0070C0"/>
                </a:solidFill>
                <a:effectLst/>
                <a:latin typeface="Times New Roman" panose="02020603050405020304" pitchFamily="18" charset="0"/>
                <a:ea typeface="Times New Roman" panose="02020603050405020304" pitchFamily="18" charset="0"/>
              </a:rPr>
              <a:t>+ RMSE: Mặc dù có thể cao hơn một chút so với Gradient Boosting, nhưng vẫn cho thấy khả năng dự đoán khá tốt.</a:t>
            </a:r>
          </a:p>
          <a:p>
            <a:pPr>
              <a:buNone/>
            </a:pPr>
            <a:r>
              <a:rPr lang="en-US" sz="3000">
                <a:solidFill>
                  <a:srgbClr val="0070C0"/>
                </a:solidFill>
                <a:effectLst/>
                <a:latin typeface="Times New Roman" panose="02020603050405020304" pitchFamily="18" charset="0"/>
                <a:ea typeface="Times New Roman" panose="02020603050405020304" pitchFamily="18" charset="0"/>
              </a:rPr>
              <a:t>+ R²: Giá trị cũng gần 1, nhưng không bằng mô hình Gradient Boosting.</a:t>
            </a:r>
          </a:p>
        </p:txBody>
      </p:sp>
      <p:pic>
        <p:nvPicPr>
          <p:cNvPr id="9" name="Picture 8">
            <a:extLst>
              <a:ext uri="{FF2B5EF4-FFF2-40B4-BE49-F238E27FC236}">
                <a16:creationId xmlns:a16="http://schemas.microsoft.com/office/drawing/2014/main" id="{2289C71B-EEB5-E171-3819-5D9884BA9401}"/>
              </a:ext>
            </a:extLst>
          </p:cNvPr>
          <p:cNvPicPr>
            <a:picLocks noChangeAspect="1"/>
          </p:cNvPicPr>
          <p:nvPr/>
        </p:nvPicPr>
        <p:blipFill>
          <a:blip r:embed="rId5"/>
          <a:stretch>
            <a:fillRect/>
          </a:stretch>
        </p:blipFill>
        <p:spPr>
          <a:xfrm>
            <a:off x="3505200" y="8256264"/>
            <a:ext cx="10816886" cy="1228769"/>
          </a:xfrm>
          <a:prstGeom prst="rect">
            <a:avLst/>
          </a:prstGeom>
        </p:spPr>
      </p:pic>
    </p:spTree>
    <p:extLst>
      <p:ext uri="{BB962C8B-B14F-4D97-AF65-F5344CB8AC3E}">
        <p14:creationId xmlns:p14="http://schemas.microsoft.com/office/powerpoint/2010/main" val="3354234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C9A98-9FC1-DEA8-45C5-781885459C61}"/>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BC9CADB5-4549-710C-EDB8-E89889ACD3B3}"/>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CB7290F3-56B8-83CA-C144-35F1AEAE2ED7}"/>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FF704DC9-DAA6-0F00-A186-3AC21E8DC9FE}"/>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3" name="TextBox 2">
            <a:extLst>
              <a:ext uri="{FF2B5EF4-FFF2-40B4-BE49-F238E27FC236}">
                <a16:creationId xmlns:a16="http://schemas.microsoft.com/office/drawing/2014/main" id="{90FCD93B-C26D-FA7C-3ED6-56FABDA5EEAE}"/>
              </a:ext>
            </a:extLst>
          </p:cNvPr>
          <p:cNvSpPr txBox="1"/>
          <p:nvPr/>
        </p:nvSpPr>
        <p:spPr>
          <a:xfrm>
            <a:off x="385848" y="2367470"/>
            <a:ext cx="9596352" cy="650178"/>
          </a:xfrm>
          <a:prstGeom prst="rect">
            <a:avLst/>
          </a:prstGeom>
          <a:noFill/>
        </p:spPr>
        <p:txBody>
          <a:bodyPr wrap="square">
            <a:spAutoFit/>
          </a:bodyPr>
          <a:lstStyle/>
          <a:p>
            <a:pPr algn="just">
              <a:lnSpc>
                <a:spcPct val="125000"/>
              </a:lnSpc>
              <a:spcBef>
                <a:spcPts val="600"/>
              </a:spcBef>
              <a:spcAft>
                <a:spcPts val="600"/>
              </a:spcAft>
              <a:buNone/>
            </a:pPr>
            <a:r>
              <a:rPr lang="en-US" sz="3200">
                <a:solidFill>
                  <a:srgbClr val="0070C0"/>
                </a:solidFill>
                <a:effectLst/>
                <a:latin typeface="Times New Roman" panose="02020603050405020304" pitchFamily="18" charset="0"/>
                <a:ea typeface="Times New Roman" panose="02020603050405020304" pitchFamily="18" charset="0"/>
              </a:rPr>
              <a:t> </a:t>
            </a:r>
          </a:p>
        </p:txBody>
      </p:sp>
      <p:graphicFrame>
        <p:nvGraphicFramePr>
          <p:cNvPr id="12" name="Diagram 11">
            <a:extLst>
              <a:ext uri="{FF2B5EF4-FFF2-40B4-BE49-F238E27FC236}">
                <a16:creationId xmlns:a16="http://schemas.microsoft.com/office/drawing/2014/main" id="{1EEB2996-DF70-ABE8-44B1-29A3521E9C54}"/>
              </a:ext>
            </a:extLst>
          </p:cNvPr>
          <p:cNvGraphicFramePr/>
          <p:nvPr>
            <p:extLst>
              <p:ext uri="{D42A27DB-BD31-4B8C-83A1-F6EECF244321}">
                <p14:modId xmlns:p14="http://schemas.microsoft.com/office/powerpoint/2010/main" val="486730134"/>
              </p:ext>
            </p:extLst>
          </p:nvPr>
        </p:nvGraphicFramePr>
        <p:xfrm>
          <a:off x="3419475" y="380582"/>
          <a:ext cx="6791325" cy="44862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EE56CDB-FF79-DDE1-4DD2-8B4E53ED1F3C}"/>
                  </a:ext>
                </a:extLst>
              </p:cNvPr>
              <p:cNvSpPr txBox="1"/>
              <p:nvPr/>
            </p:nvSpPr>
            <p:spPr>
              <a:xfrm>
                <a:off x="838200" y="1409700"/>
                <a:ext cx="16078200" cy="6958572"/>
              </a:xfrm>
              <a:prstGeom prst="rect">
                <a:avLst/>
              </a:prstGeom>
              <a:noFill/>
            </p:spPr>
            <p:txBody>
              <a:bodyPr wrap="square">
                <a:spAutoFit/>
              </a:bodyPr>
              <a:lstStyle/>
              <a:p>
                <a:pPr indent="90170" algn="just" fontAlgn="base">
                  <a:lnSpc>
                    <a:spcPct val="150000"/>
                  </a:lnSpc>
                  <a:buNone/>
                </a:pPr>
                <a:r>
                  <a:rPr lang="en-US" sz="3000" b="1">
                    <a:solidFill>
                      <a:srgbClr val="0070C0"/>
                    </a:solidFill>
                    <a:effectLst/>
                    <a:latin typeface="Times New Roman" panose="02020603050405020304" pitchFamily="18" charset="0"/>
                    <a:ea typeface="Times New Roman" panose="02020603050405020304" pitchFamily="18" charset="0"/>
                  </a:rPr>
                  <a:t>3.1.2. Đánh giá hiệu suất mô hình thông qua RMSE</a:t>
                </a:r>
                <a:endParaRPr lang="en-US" sz="3000">
                  <a:solidFill>
                    <a:srgbClr val="0070C0"/>
                  </a:solidFill>
                  <a:effectLst/>
                  <a:latin typeface="Times New Roman" panose="02020603050405020304" pitchFamily="18" charset="0"/>
                  <a:ea typeface="Times New Roman" panose="02020603050405020304" pitchFamily="18" charset="0"/>
                </a:endParaRPr>
              </a:p>
              <a:p>
                <a:pPr indent="180340" algn="just">
                  <a:lnSpc>
                    <a:spcPct val="150000"/>
                  </a:lnSpc>
                  <a:buNone/>
                </a:pPr>
                <a:r>
                  <a:rPr lang="en-US" sz="3000">
                    <a:solidFill>
                      <a:srgbClr val="0070C0"/>
                    </a:solidFill>
                    <a:effectLst/>
                    <a:latin typeface="Times New Roman" panose="02020603050405020304" pitchFamily="18" charset="0"/>
                    <a:ea typeface="Times New Roman" panose="02020603050405020304" pitchFamily="18" charset="0"/>
                  </a:rPr>
                  <a:t>RMSLE (Root Mean Squared Logarithmic Error) là một chỉ số đánh giá quan trọng khi làm việc với dữ liệu có phân phối không đồng đều, như giá nhà. RMSLE giúp đo lường độ chính xác của mô hình bằng cách so sánh log của giá dự đoán và log của giá thực tế.</a:t>
                </a:r>
              </a:p>
              <a:p>
                <a:pPr indent="270510" algn="just">
                  <a:lnSpc>
                    <a:spcPct val="150000"/>
                  </a:lnSpc>
                  <a:buNone/>
                </a:pPr>
                <a:r>
                  <a:rPr lang="en-US" sz="3000">
                    <a:solidFill>
                      <a:srgbClr val="0070C0"/>
                    </a:solidFill>
                    <a:effectLst/>
                    <a:latin typeface="Times New Roman" panose="02020603050405020304" pitchFamily="18" charset="0"/>
                    <a:ea typeface="Times New Roman" panose="02020603050405020304" pitchFamily="18" charset="0"/>
                  </a:rPr>
                  <a:t>- RMSLE được tính bằng công thức:</a:t>
                </a:r>
              </a:p>
              <a:p>
                <a:pPr indent="180340" algn="just">
                  <a:lnSpc>
                    <a:spcPct val="150000"/>
                  </a:lnSpc>
                  <a:buNone/>
                </a:pPr>
                <a:r>
                  <a:rPr lang="en-US" sz="3000">
                    <a:solidFill>
                      <a:srgbClr val="0070C0"/>
                    </a:solidFill>
                    <a:effectLst/>
                    <a:latin typeface="Times New Roman" panose="02020603050405020304" pitchFamily="18" charset="0"/>
                    <a:ea typeface="Times New Roman" panose="02020603050405020304" pitchFamily="18" charset="0"/>
                  </a:rPr>
                  <a:t> </a:t>
                </a:r>
              </a:p>
              <a:p>
                <a:pPr indent="180340" algn="just">
                  <a:lnSpc>
                    <a:spcPct val="150000"/>
                  </a:lnSpc>
                  <a:buNone/>
                </a:pPr>
                <a:r>
                  <a:rPr lang="en-US" sz="3000">
                    <a:solidFill>
                      <a:srgbClr val="0070C0"/>
                    </a:solidFill>
                    <a:effectLst/>
                    <a:latin typeface="Times New Roman" panose="02020603050405020304" pitchFamily="18" charset="0"/>
                    <a:ea typeface="Times New Roman" panose="02020603050405020304" pitchFamily="18" charset="0"/>
                  </a:rPr>
                  <a:t>RMSLE = </a:t>
                </a:r>
                <a14:m>
                  <m:oMath xmlns:m="http://schemas.openxmlformats.org/officeDocument/2006/math">
                    <m:rad>
                      <m:radPr>
                        <m:degHide m:val="on"/>
                        <m:ctrlPr>
                          <a:rPr lang="en-US" sz="3000" i="1">
                            <a:solidFill>
                              <a:srgbClr val="0070C0"/>
                            </a:solidFill>
                            <a:effectLst/>
                            <a:latin typeface="Cambria Math" panose="02040503050406030204" pitchFamily="18" charset="0"/>
                            <a:ea typeface="Times New Roman" panose="02020603050405020304" pitchFamily="18" charset="0"/>
                          </a:rPr>
                        </m:ctrlPr>
                      </m:radPr>
                      <m:deg/>
                      <m:e>
                        <m:f>
                          <m:fPr>
                            <m:ctrlPr>
                              <a:rPr lang="en-US" sz="3000" i="1">
                                <a:solidFill>
                                  <a:srgbClr val="0070C0"/>
                                </a:solidFill>
                                <a:effectLst/>
                                <a:latin typeface="Cambria Math" panose="02040503050406030204" pitchFamily="18" charset="0"/>
                                <a:ea typeface="Times New Roman" panose="02020603050405020304" pitchFamily="18" charset="0"/>
                              </a:rPr>
                            </m:ctrlPr>
                          </m:fPr>
                          <m:num>
                            <m:r>
                              <a:rPr lang="en-US" sz="3000" i="1">
                                <a:solidFill>
                                  <a:srgbClr val="0070C0"/>
                                </a:solidFill>
                                <a:effectLst/>
                                <a:latin typeface="Cambria Math" panose="02040503050406030204" pitchFamily="18" charset="0"/>
                                <a:ea typeface="Times New Roman" panose="02020603050405020304" pitchFamily="18" charset="0"/>
                              </a:rPr>
                              <m:t>1</m:t>
                            </m:r>
                          </m:num>
                          <m:den>
                            <m:r>
                              <a:rPr lang="en-US" sz="3000" i="1">
                                <a:solidFill>
                                  <a:srgbClr val="0070C0"/>
                                </a:solidFill>
                                <a:effectLst/>
                                <a:latin typeface="Cambria Math" panose="02040503050406030204" pitchFamily="18" charset="0"/>
                                <a:ea typeface="Times New Roman" panose="02020603050405020304" pitchFamily="18" charset="0"/>
                              </a:rPr>
                              <m:t>𝑛</m:t>
                            </m:r>
                          </m:den>
                        </m:f>
                        <m:sSubSup>
                          <m:sSubSupPr>
                            <m:ctrlPr>
                              <a:rPr lang="en-US" sz="3000" i="1">
                                <a:solidFill>
                                  <a:srgbClr val="0070C0"/>
                                </a:solidFill>
                                <a:effectLst/>
                                <a:latin typeface="Cambria Math" panose="02040503050406030204" pitchFamily="18" charset="0"/>
                                <a:ea typeface="Times New Roman" panose="02020603050405020304" pitchFamily="18" charset="0"/>
                              </a:rPr>
                            </m:ctrlPr>
                          </m:sSubSupPr>
                          <m:e>
                            <m:r>
                              <a:rPr lang="en-US" sz="3000" i="1">
                                <a:solidFill>
                                  <a:srgbClr val="0070C0"/>
                                </a:solidFill>
                                <a:effectLst/>
                                <a:latin typeface="Cambria Math" panose="02040503050406030204" pitchFamily="18" charset="0"/>
                                <a:ea typeface="Times New Roman" panose="02020603050405020304" pitchFamily="18" charset="0"/>
                              </a:rPr>
                              <m:t>𝛴</m:t>
                            </m:r>
                          </m:e>
                          <m:sub>
                            <m:r>
                              <a:rPr lang="en-US" sz="3000" i="1">
                                <a:solidFill>
                                  <a:srgbClr val="0070C0"/>
                                </a:solidFill>
                                <a:effectLst/>
                                <a:latin typeface="Cambria Math" panose="02040503050406030204" pitchFamily="18" charset="0"/>
                                <a:ea typeface="Times New Roman" panose="02020603050405020304" pitchFamily="18" charset="0"/>
                              </a:rPr>
                              <m:t>ⅈ=1</m:t>
                            </m:r>
                          </m:sub>
                          <m:sup>
                            <m:r>
                              <a:rPr lang="en-US" sz="3000" i="1">
                                <a:solidFill>
                                  <a:srgbClr val="0070C0"/>
                                </a:solidFill>
                                <a:effectLst/>
                                <a:latin typeface="Cambria Math" panose="02040503050406030204" pitchFamily="18" charset="0"/>
                                <a:ea typeface="Times New Roman" panose="02020603050405020304" pitchFamily="18" charset="0"/>
                              </a:rPr>
                              <m:t>𝑛</m:t>
                            </m:r>
                          </m:sup>
                        </m:sSubSup>
                        <m:sSup>
                          <m:sSupPr>
                            <m:ctrlPr>
                              <a:rPr lang="en-US" sz="3000" i="1">
                                <a:solidFill>
                                  <a:srgbClr val="0070C0"/>
                                </a:solidFill>
                                <a:effectLst/>
                                <a:latin typeface="Cambria Math" panose="02040503050406030204" pitchFamily="18" charset="0"/>
                                <a:ea typeface="Times New Roman" panose="02020603050405020304" pitchFamily="18" charset="0"/>
                              </a:rPr>
                            </m:ctrlPr>
                          </m:sSupPr>
                          <m:e>
                            <m:d>
                              <m:dPr>
                                <m:ctrlPr>
                                  <a:rPr lang="en-US" sz="3000" i="1">
                                    <a:solidFill>
                                      <a:srgbClr val="0070C0"/>
                                    </a:solidFill>
                                    <a:effectLst/>
                                    <a:latin typeface="Cambria Math" panose="02040503050406030204" pitchFamily="18" charset="0"/>
                                    <a:ea typeface="Times New Roman" panose="02020603050405020304" pitchFamily="18" charset="0"/>
                                  </a:rPr>
                                </m:ctrlPr>
                              </m:dPr>
                              <m:e>
                                <m:func>
                                  <m:funcPr>
                                    <m:ctrlPr>
                                      <a:rPr lang="en-US" sz="3000" i="1">
                                        <a:solidFill>
                                          <a:srgbClr val="0070C0"/>
                                        </a:solidFill>
                                        <a:effectLst/>
                                        <a:latin typeface="Cambria Math" panose="02040503050406030204" pitchFamily="18" charset="0"/>
                                        <a:ea typeface="Times New Roman" panose="02020603050405020304" pitchFamily="18" charset="0"/>
                                      </a:rPr>
                                    </m:ctrlPr>
                                  </m:funcPr>
                                  <m:fName>
                                    <m:r>
                                      <a:rPr lang="en-US" sz="3000" i="1">
                                        <a:solidFill>
                                          <a:srgbClr val="0070C0"/>
                                        </a:solidFill>
                                        <a:effectLst/>
                                        <a:latin typeface="Cambria Math" panose="02040503050406030204" pitchFamily="18" charset="0"/>
                                        <a:ea typeface="Times New Roman" panose="02020603050405020304" pitchFamily="18" charset="0"/>
                                      </a:rPr>
                                      <m:t>𝑙𝑜𝑔</m:t>
                                    </m:r>
                                  </m:fName>
                                  <m:e>
                                    <m:d>
                                      <m:dPr>
                                        <m:ctrlPr>
                                          <a:rPr lang="en-US" sz="3000" i="1">
                                            <a:solidFill>
                                              <a:srgbClr val="0070C0"/>
                                            </a:solidFill>
                                            <a:effectLst/>
                                            <a:latin typeface="Cambria Math" panose="02040503050406030204" pitchFamily="18" charset="0"/>
                                            <a:ea typeface="Times New Roman" panose="02020603050405020304" pitchFamily="18" charset="0"/>
                                          </a:rPr>
                                        </m:ctrlPr>
                                      </m:dPr>
                                      <m:e>
                                        <m:sSub>
                                          <m:sSubPr>
                                            <m:ctrlPr>
                                              <a:rPr lang="en-US" sz="3000" i="1">
                                                <a:solidFill>
                                                  <a:srgbClr val="0070C0"/>
                                                </a:solidFill>
                                                <a:effectLst/>
                                                <a:latin typeface="Cambria Math" panose="02040503050406030204" pitchFamily="18" charset="0"/>
                                                <a:ea typeface="Times New Roman" panose="02020603050405020304" pitchFamily="18" charset="0"/>
                                              </a:rPr>
                                            </m:ctrlPr>
                                          </m:sSubPr>
                                          <m:e>
                                            <m:r>
                                              <a:rPr lang="en-US" sz="3000" i="1">
                                                <a:solidFill>
                                                  <a:srgbClr val="0070C0"/>
                                                </a:solidFill>
                                                <a:effectLst/>
                                                <a:latin typeface="Cambria Math" panose="02040503050406030204" pitchFamily="18" charset="0"/>
                                                <a:ea typeface="Times New Roman" panose="02020603050405020304" pitchFamily="18" charset="0"/>
                                              </a:rPr>
                                              <m:t>𝑦</m:t>
                                            </m:r>
                                          </m:e>
                                          <m:sub>
                                            <m:r>
                                              <a:rPr lang="en-US" sz="3000" i="1">
                                                <a:solidFill>
                                                  <a:srgbClr val="0070C0"/>
                                                </a:solidFill>
                                                <a:effectLst/>
                                                <a:latin typeface="Cambria Math" panose="02040503050406030204" pitchFamily="18" charset="0"/>
                                                <a:ea typeface="Times New Roman" panose="02020603050405020304" pitchFamily="18" charset="0"/>
                                              </a:rPr>
                                              <m:t>𝑖</m:t>
                                            </m:r>
                                          </m:sub>
                                        </m:sSub>
                                        <m:r>
                                          <a:rPr lang="en-US" sz="3000" i="1">
                                            <a:solidFill>
                                              <a:srgbClr val="0070C0"/>
                                            </a:solidFill>
                                            <a:effectLst/>
                                            <a:latin typeface="Cambria Math" panose="02040503050406030204" pitchFamily="18" charset="0"/>
                                            <a:ea typeface="Times New Roman" panose="02020603050405020304" pitchFamily="18" charset="0"/>
                                          </a:rPr>
                                          <m:t>+1</m:t>
                                        </m:r>
                                      </m:e>
                                    </m:d>
                                  </m:e>
                                </m:func>
                                <m:r>
                                  <a:rPr lang="en-US" sz="3000" i="1">
                                    <a:solidFill>
                                      <a:srgbClr val="0070C0"/>
                                    </a:solidFill>
                                    <a:effectLst/>
                                    <a:latin typeface="Cambria Math" panose="02040503050406030204" pitchFamily="18" charset="0"/>
                                    <a:ea typeface="Times New Roman" panose="02020603050405020304" pitchFamily="18" charset="0"/>
                                  </a:rPr>
                                  <m:t>−</m:t>
                                </m:r>
                                <m:func>
                                  <m:funcPr>
                                    <m:ctrlPr>
                                      <a:rPr lang="en-US" sz="3000" i="1">
                                        <a:solidFill>
                                          <a:srgbClr val="0070C0"/>
                                        </a:solidFill>
                                        <a:effectLst/>
                                        <a:latin typeface="Cambria Math" panose="02040503050406030204" pitchFamily="18" charset="0"/>
                                        <a:ea typeface="Times New Roman" panose="02020603050405020304" pitchFamily="18" charset="0"/>
                                      </a:rPr>
                                    </m:ctrlPr>
                                  </m:funcPr>
                                  <m:fName>
                                    <m:r>
                                      <a:rPr lang="en-US" sz="3000" i="1">
                                        <a:solidFill>
                                          <a:srgbClr val="0070C0"/>
                                        </a:solidFill>
                                        <a:effectLst/>
                                        <a:latin typeface="Cambria Math" panose="02040503050406030204" pitchFamily="18" charset="0"/>
                                        <a:ea typeface="Times New Roman" panose="02020603050405020304" pitchFamily="18" charset="0"/>
                                      </a:rPr>
                                      <m:t>𝑙𝑜𝑔</m:t>
                                    </m:r>
                                  </m:fName>
                                  <m:e>
                                    <m:d>
                                      <m:dPr>
                                        <m:ctrlPr>
                                          <a:rPr lang="en-US" sz="3000" i="1">
                                            <a:solidFill>
                                              <a:srgbClr val="0070C0"/>
                                            </a:solidFill>
                                            <a:effectLst/>
                                            <a:latin typeface="Cambria Math" panose="02040503050406030204" pitchFamily="18" charset="0"/>
                                            <a:ea typeface="Times New Roman" panose="02020603050405020304" pitchFamily="18" charset="0"/>
                                          </a:rPr>
                                        </m:ctrlPr>
                                      </m:dPr>
                                      <m:e>
                                        <m:sSub>
                                          <m:sSubPr>
                                            <m:ctrlPr>
                                              <a:rPr lang="en-US" sz="3000" i="1">
                                                <a:solidFill>
                                                  <a:srgbClr val="0070C0"/>
                                                </a:solidFill>
                                                <a:effectLst/>
                                                <a:latin typeface="Cambria Math" panose="02040503050406030204" pitchFamily="18" charset="0"/>
                                                <a:ea typeface="Times New Roman" panose="02020603050405020304" pitchFamily="18" charset="0"/>
                                              </a:rPr>
                                            </m:ctrlPr>
                                          </m:sSubPr>
                                          <m:e>
                                            <m:acc>
                                              <m:accPr>
                                                <m:chr m:val="̂"/>
                                                <m:ctrlPr>
                                                  <a:rPr lang="en-US" sz="3000" i="1">
                                                    <a:solidFill>
                                                      <a:srgbClr val="0070C0"/>
                                                    </a:solidFill>
                                                    <a:effectLst/>
                                                    <a:latin typeface="Cambria Math" panose="02040503050406030204" pitchFamily="18" charset="0"/>
                                                    <a:ea typeface="Times New Roman" panose="02020603050405020304" pitchFamily="18" charset="0"/>
                                                  </a:rPr>
                                                </m:ctrlPr>
                                              </m:accPr>
                                              <m:e>
                                                <m:r>
                                                  <a:rPr lang="en-US" sz="3000" i="1">
                                                    <a:solidFill>
                                                      <a:srgbClr val="0070C0"/>
                                                    </a:solidFill>
                                                    <a:effectLst/>
                                                    <a:latin typeface="Cambria Math" panose="02040503050406030204" pitchFamily="18" charset="0"/>
                                                    <a:ea typeface="Times New Roman" panose="02020603050405020304" pitchFamily="18" charset="0"/>
                                                  </a:rPr>
                                                  <m:t>𝑦</m:t>
                                                </m:r>
                                              </m:e>
                                            </m:acc>
                                          </m:e>
                                          <m:sub>
                                            <m:r>
                                              <a:rPr lang="en-US" sz="3000" i="1">
                                                <a:solidFill>
                                                  <a:srgbClr val="0070C0"/>
                                                </a:solidFill>
                                                <a:effectLst/>
                                                <a:latin typeface="Cambria Math" panose="02040503050406030204" pitchFamily="18" charset="0"/>
                                                <a:ea typeface="Times New Roman" panose="02020603050405020304" pitchFamily="18" charset="0"/>
                                              </a:rPr>
                                              <m:t>𝑖</m:t>
                                            </m:r>
                                          </m:sub>
                                        </m:sSub>
                                        <m:r>
                                          <a:rPr lang="en-US" sz="3000" i="1">
                                            <a:solidFill>
                                              <a:srgbClr val="0070C0"/>
                                            </a:solidFill>
                                            <a:effectLst/>
                                            <a:latin typeface="Cambria Math" panose="02040503050406030204" pitchFamily="18" charset="0"/>
                                            <a:ea typeface="Times New Roman" panose="02020603050405020304" pitchFamily="18" charset="0"/>
                                          </a:rPr>
                                          <m:t>+1</m:t>
                                        </m:r>
                                      </m:e>
                                    </m:d>
                                  </m:e>
                                </m:func>
                              </m:e>
                            </m:d>
                          </m:e>
                          <m:sup>
                            <m:r>
                              <a:rPr lang="en-US" sz="3000" i="1">
                                <a:solidFill>
                                  <a:srgbClr val="0070C0"/>
                                </a:solidFill>
                                <a:effectLst/>
                                <a:latin typeface="Cambria Math" panose="02040503050406030204" pitchFamily="18" charset="0"/>
                                <a:ea typeface="Times New Roman" panose="02020603050405020304" pitchFamily="18" charset="0"/>
                              </a:rPr>
                              <m:t>2</m:t>
                            </m:r>
                          </m:sup>
                        </m:sSup>
                      </m:e>
                    </m:rad>
                  </m:oMath>
                </a14:m>
                <a:endParaRPr lang="en-US" sz="3000">
                  <a:solidFill>
                    <a:srgbClr val="0070C0"/>
                  </a:solidFill>
                  <a:effectLst/>
                  <a:latin typeface="Times New Roman" panose="02020603050405020304" pitchFamily="18" charset="0"/>
                  <a:ea typeface="Times New Roman" panose="02020603050405020304" pitchFamily="18" charset="0"/>
                </a:endParaRPr>
              </a:p>
              <a:p>
                <a:pPr indent="180340" algn="just">
                  <a:lnSpc>
                    <a:spcPct val="150000"/>
                  </a:lnSpc>
                  <a:buNone/>
                </a:pPr>
                <a:r>
                  <a:rPr lang="en-US" sz="3000">
                    <a:solidFill>
                      <a:srgbClr val="0070C0"/>
                    </a:solidFill>
                    <a:effectLst/>
                    <a:latin typeface="Times New Roman" panose="02020603050405020304" pitchFamily="18" charset="0"/>
                    <a:ea typeface="Times New Roman" panose="02020603050405020304" pitchFamily="18" charset="0"/>
                  </a:rPr>
                  <a:t>Trong đó, y</a:t>
                </a:r>
                <a:r>
                  <a:rPr lang="en-US" sz="3000" baseline="-25000">
                    <a:solidFill>
                      <a:srgbClr val="0070C0"/>
                    </a:solidFill>
                    <a:effectLst/>
                    <a:latin typeface="Times New Roman" panose="02020603050405020304" pitchFamily="18" charset="0"/>
                    <a:ea typeface="Times New Roman" panose="02020603050405020304" pitchFamily="18" charset="0"/>
                  </a:rPr>
                  <a:t>i</a:t>
                </a:r>
                <a:r>
                  <a:rPr lang="en-US" sz="3000">
                    <a:solidFill>
                      <a:srgbClr val="0070C0"/>
                    </a:solidFill>
                    <a:effectLst/>
                    <a:latin typeface="Times New Roman" panose="02020603050405020304" pitchFamily="18" charset="0"/>
                    <a:ea typeface="Times New Roman" panose="02020603050405020304" pitchFamily="18" charset="0"/>
                  </a:rPr>
                  <a:t> là giá thực tế và </a:t>
                </a:r>
                <a14:m>
                  <m:oMath xmlns:m="http://schemas.openxmlformats.org/officeDocument/2006/math">
                    <m:sSub>
                      <m:sSubPr>
                        <m:ctrlPr>
                          <a:rPr lang="en-US" sz="3000" i="1">
                            <a:solidFill>
                              <a:srgbClr val="0070C0"/>
                            </a:solidFill>
                            <a:effectLst/>
                            <a:latin typeface="Cambria Math" panose="02040503050406030204" pitchFamily="18" charset="0"/>
                            <a:ea typeface="Times New Roman" panose="02020603050405020304" pitchFamily="18" charset="0"/>
                          </a:rPr>
                        </m:ctrlPr>
                      </m:sSubPr>
                      <m:e>
                        <m:acc>
                          <m:accPr>
                            <m:chr m:val="̂"/>
                            <m:ctrlPr>
                              <a:rPr lang="en-US" sz="3000" i="1">
                                <a:solidFill>
                                  <a:srgbClr val="0070C0"/>
                                </a:solidFill>
                                <a:effectLst/>
                                <a:latin typeface="Cambria Math" panose="02040503050406030204" pitchFamily="18" charset="0"/>
                                <a:ea typeface="Times New Roman" panose="02020603050405020304" pitchFamily="18" charset="0"/>
                              </a:rPr>
                            </m:ctrlPr>
                          </m:accPr>
                          <m:e>
                            <m:r>
                              <a:rPr lang="en-US" sz="3000" i="1">
                                <a:solidFill>
                                  <a:srgbClr val="0070C0"/>
                                </a:solidFill>
                                <a:effectLst/>
                                <a:latin typeface="Cambria Math" panose="02040503050406030204" pitchFamily="18" charset="0"/>
                                <a:ea typeface="Times New Roman" panose="02020603050405020304" pitchFamily="18" charset="0"/>
                              </a:rPr>
                              <m:t>𝑦</m:t>
                            </m:r>
                          </m:e>
                        </m:acc>
                      </m:e>
                      <m:sub>
                        <m:r>
                          <a:rPr lang="en-US" sz="3000" i="1">
                            <a:solidFill>
                              <a:srgbClr val="0070C0"/>
                            </a:solidFill>
                            <a:effectLst/>
                            <a:latin typeface="Cambria Math" panose="02040503050406030204" pitchFamily="18" charset="0"/>
                            <a:ea typeface="Times New Roman" panose="02020603050405020304" pitchFamily="18" charset="0"/>
                          </a:rPr>
                          <m:t>𝑖</m:t>
                        </m:r>
                      </m:sub>
                    </m:sSub>
                  </m:oMath>
                </a14:m>
                <a:r>
                  <a:rPr lang="en-US" sz="3000">
                    <a:solidFill>
                      <a:srgbClr val="0070C0"/>
                    </a:solidFill>
                    <a:effectLst/>
                    <a:latin typeface="Times New Roman" panose="02020603050405020304" pitchFamily="18" charset="0"/>
                    <a:ea typeface="Times New Roman" panose="02020603050405020304" pitchFamily="18" charset="0"/>
                  </a:rPr>
                  <a:t> là giá dự đoán.</a:t>
                </a:r>
              </a:p>
              <a:p>
                <a:pPr indent="270510" algn="just">
                  <a:lnSpc>
                    <a:spcPct val="150000"/>
                  </a:lnSpc>
                </a:pPr>
                <a:r>
                  <a:rPr lang="en-US" sz="3000">
                    <a:solidFill>
                      <a:srgbClr val="0070C0"/>
                    </a:solidFill>
                    <a:effectLst/>
                    <a:latin typeface="Times New Roman" panose="02020603050405020304" pitchFamily="18" charset="0"/>
                    <a:ea typeface="Times New Roman" panose="02020603050405020304" pitchFamily="18" charset="0"/>
                  </a:rPr>
                  <a:t>- Đánh giá mô hình: Nhóm đã tính toán RMSLE cho cả hai mô hình để đánh giá hiệu suất của chúng.</a:t>
                </a:r>
              </a:p>
            </p:txBody>
          </p:sp>
        </mc:Choice>
        <mc:Fallback xmlns="">
          <p:sp>
            <p:nvSpPr>
              <p:cNvPr id="7" name="TextBox 6">
                <a:extLst>
                  <a:ext uri="{FF2B5EF4-FFF2-40B4-BE49-F238E27FC236}">
                    <a16:creationId xmlns:a16="http://schemas.microsoft.com/office/drawing/2014/main" id="{3EE56CDB-FF79-DDE1-4DD2-8B4E53ED1F3C}"/>
                  </a:ext>
                </a:extLst>
              </p:cNvPr>
              <p:cNvSpPr txBox="1">
                <a:spLocks noRot="1" noChangeAspect="1" noMove="1" noResize="1" noEditPoints="1" noAdjustHandles="1" noChangeArrowheads="1" noChangeShapeType="1" noTextEdit="1"/>
              </p:cNvSpPr>
              <p:nvPr/>
            </p:nvSpPr>
            <p:spPr>
              <a:xfrm>
                <a:off x="838200" y="1409700"/>
                <a:ext cx="16078200" cy="6958572"/>
              </a:xfrm>
              <a:prstGeom prst="rect">
                <a:avLst/>
              </a:prstGeom>
              <a:blipFill>
                <a:blip r:embed="rId10"/>
                <a:stretch>
                  <a:fillRect l="-910" r="-872" b="-1751"/>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4D9653C8-8065-DE8C-59D6-325024694CAD}"/>
              </a:ext>
            </a:extLst>
          </p:cNvPr>
          <p:cNvPicPr>
            <a:picLocks noChangeAspect="1"/>
          </p:cNvPicPr>
          <p:nvPr/>
        </p:nvPicPr>
        <p:blipFill>
          <a:blip r:embed="rId11"/>
          <a:stretch>
            <a:fillRect/>
          </a:stretch>
        </p:blipFill>
        <p:spPr>
          <a:xfrm>
            <a:off x="15773023" y="187070"/>
            <a:ext cx="2532183" cy="2057400"/>
          </a:xfrm>
          <a:prstGeom prst="rect">
            <a:avLst/>
          </a:prstGeom>
        </p:spPr>
      </p:pic>
    </p:spTree>
    <p:extLst>
      <p:ext uri="{BB962C8B-B14F-4D97-AF65-F5344CB8AC3E}">
        <p14:creationId xmlns:p14="http://schemas.microsoft.com/office/powerpoint/2010/main" val="3699068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E5ED5-213E-8992-3111-899D7349B73D}"/>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AD9F1829-6BB9-3A28-E061-EB5E00EFED7E}"/>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62325933-2C40-F2D3-C3FB-F9FCBB1A4255}"/>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9EFA3038-C4C2-2E18-973D-CB8137718FC4}"/>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3" name="TextBox 2">
            <a:extLst>
              <a:ext uri="{FF2B5EF4-FFF2-40B4-BE49-F238E27FC236}">
                <a16:creationId xmlns:a16="http://schemas.microsoft.com/office/drawing/2014/main" id="{10BB5A52-E1A5-189E-801F-DA857E137A11}"/>
              </a:ext>
            </a:extLst>
          </p:cNvPr>
          <p:cNvSpPr txBox="1"/>
          <p:nvPr/>
        </p:nvSpPr>
        <p:spPr>
          <a:xfrm>
            <a:off x="385848" y="2367470"/>
            <a:ext cx="9596352" cy="650178"/>
          </a:xfrm>
          <a:prstGeom prst="rect">
            <a:avLst/>
          </a:prstGeom>
          <a:noFill/>
        </p:spPr>
        <p:txBody>
          <a:bodyPr wrap="square">
            <a:spAutoFit/>
          </a:bodyPr>
          <a:lstStyle/>
          <a:p>
            <a:pPr algn="just">
              <a:lnSpc>
                <a:spcPct val="125000"/>
              </a:lnSpc>
              <a:spcBef>
                <a:spcPts val="600"/>
              </a:spcBef>
              <a:spcAft>
                <a:spcPts val="600"/>
              </a:spcAft>
              <a:buNone/>
            </a:pPr>
            <a:r>
              <a:rPr lang="en-US" sz="3200">
                <a:solidFill>
                  <a:srgbClr val="0070C0"/>
                </a:solidFill>
                <a:effectLst/>
                <a:latin typeface="Times New Roman" panose="02020603050405020304" pitchFamily="18" charset="0"/>
                <a:ea typeface="Times New Roman" panose="02020603050405020304" pitchFamily="18" charset="0"/>
              </a:rPr>
              <a:t> </a:t>
            </a:r>
          </a:p>
        </p:txBody>
      </p:sp>
      <p:graphicFrame>
        <p:nvGraphicFramePr>
          <p:cNvPr id="12" name="Diagram 11">
            <a:extLst>
              <a:ext uri="{FF2B5EF4-FFF2-40B4-BE49-F238E27FC236}">
                <a16:creationId xmlns:a16="http://schemas.microsoft.com/office/drawing/2014/main" id="{03592D5C-4B6F-47E0-49E9-06EA2199B5AE}"/>
              </a:ext>
            </a:extLst>
          </p:cNvPr>
          <p:cNvGraphicFramePr/>
          <p:nvPr/>
        </p:nvGraphicFramePr>
        <p:xfrm>
          <a:off x="3419475" y="380582"/>
          <a:ext cx="6791325" cy="44862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a:extLst>
              <a:ext uri="{FF2B5EF4-FFF2-40B4-BE49-F238E27FC236}">
                <a16:creationId xmlns:a16="http://schemas.microsoft.com/office/drawing/2014/main" id="{B3ACB66C-519D-918E-BAD1-1C9991B0F6B1}"/>
              </a:ext>
            </a:extLst>
          </p:cNvPr>
          <p:cNvSpPr txBox="1"/>
          <p:nvPr/>
        </p:nvSpPr>
        <p:spPr>
          <a:xfrm>
            <a:off x="838200" y="1409700"/>
            <a:ext cx="16078200" cy="1394356"/>
          </a:xfrm>
          <a:prstGeom prst="rect">
            <a:avLst/>
          </a:prstGeom>
          <a:noFill/>
        </p:spPr>
        <p:txBody>
          <a:bodyPr wrap="square">
            <a:spAutoFit/>
          </a:bodyPr>
          <a:lstStyle/>
          <a:p>
            <a:pPr indent="90170" algn="just" fontAlgn="base">
              <a:lnSpc>
                <a:spcPct val="150000"/>
              </a:lnSpc>
              <a:buNone/>
            </a:pPr>
            <a:r>
              <a:rPr lang="en-US" sz="3000" b="1">
                <a:solidFill>
                  <a:srgbClr val="0070C0"/>
                </a:solidFill>
                <a:effectLst/>
                <a:latin typeface="Times New Roman" panose="02020603050405020304" pitchFamily="18" charset="0"/>
                <a:ea typeface="Times New Roman" panose="02020603050405020304" pitchFamily="18" charset="0"/>
              </a:rPr>
              <a:t>3.1.2. Đánh giá hiệu suất mô hình thông qua RMSE</a:t>
            </a:r>
            <a:endParaRPr lang="en-US" sz="3000">
              <a:solidFill>
                <a:srgbClr val="0070C0"/>
              </a:solidFill>
              <a:effectLst/>
              <a:latin typeface="Times New Roman" panose="02020603050405020304" pitchFamily="18" charset="0"/>
              <a:ea typeface="Times New Roman" panose="02020603050405020304" pitchFamily="18" charset="0"/>
            </a:endParaRPr>
          </a:p>
          <a:p>
            <a:pPr indent="180340" algn="just">
              <a:lnSpc>
                <a:spcPct val="150000"/>
              </a:lnSpc>
              <a:buNone/>
            </a:pPr>
            <a:r>
              <a:rPr lang="en-US" sz="3000">
                <a:solidFill>
                  <a:srgbClr val="0070C0"/>
                </a:solidFill>
                <a:effectLst/>
                <a:latin typeface="Times New Roman" panose="02020603050405020304" pitchFamily="18" charset="0"/>
                <a:ea typeface="Times New Roman" panose="02020603050405020304" pitchFamily="18" charset="0"/>
              </a:rPr>
              <a:t>.</a:t>
            </a:r>
          </a:p>
        </p:txBody>
      </p:sp>
      <p:pic>
        <p:nvPicPr>
          <p:cNvPr id="8" name="Picture 7">
            <a:extLst>
              <a:ext uri="{FF2B5EF4-FFF2-40B4-BE49-F238E27FC236}">
                <a16:creationId xmlns:a16="http://schemas.microsoft.com/office/drawing/2014/main" id="{17BE746B-E009-DD8E-1EE1-CF1EF97CA4FE}"/>
              </a:ext>
            </a:extLst>
          </p:cNvPr>
          <p:cNvPicPr>
            <a:picLocks noChangeAspect="1"/>
          </p:cNvPicPr>
          <p:nvPr/>
        </p:nvPicPr>
        <p:blipFill>
          <a:blip r:embed="rId10"/>
          <a:stretch>
            <a:fillRect/>
          </a:stretch>
        </p:blipFill>
        <p:spPr>
          <a:xfrm>
            <a:off x="11900565" y="24359"/>
            <a:ext cx="6234545" cy="9258300"/>
          </a:xfrm>
          <a:prstGeom prst="rect">
            <a:avLst/>
          </a:prstGeom>
        </p:spPr>
      </p:pic>
      <p:pic>
        <p:nvPicPr>
          <p:cNvPr id="9" name="Picture 8">
            <a:extLst>
              <a:ext uri="{FF2B5EF4-FFF2-40B4-BE49-F238E27FC236}">
                <a16:creationId xmlns:a16="http://schemas.microsoft.com/office/drawing/2014/main" id="{272E3DD6-6CF6-BF5F-C419-282456F48EBA}"/>
              </a:ext>
            </a:extLst>
          </p:cNvPr>
          <p:cNvPicPr>
            <a:picLocks noChangeAspect="1"/>
          </p:cNvPicPr>
          <p:nvPr/>
        </p:nvPicPr>
        <p:blipFill>
          <a:blip r:embed="rId11"/>
          <a:stretch>
            <a:fillRect/>
          </a:stretch>
        </p:blipFill>
        <p:spPr>
          <a:xfrm>
            <a:off x="580918" y="2441100"/>
            <a:ext cx="10100937" cy="1391862"/>
          </a:xfrm>
          <a:prstGeom prst="rect">
            <a:avLst/>
          </a:prstGeom>
        </p:spPr>
      </p:pic>
      <p:pic>
        <p:nvPicPr>
          <p:cNvPr id="11" name="Picture 10">
            <a:extLst>
              <a:ext uri="{FF2B5EF4-FFF2-40B4-BE49-F238E27FC236}">
                <a16:creationId xmlns:a16="http://schemas.microsoft.com/office/drawing/2014/main" id="{3F79D18D-A089-7D2A-482C-AE12891A4529}"/>
              </a:ext>
            </a:extLst>
          </p:cNvPr>
          <p:cNvPicPr>
            <a:picLocks noChangeAspect="1"/>
          </p:cNvPicPr>
          <p:nvPr/>
        </p:nvPicPr>
        <p:blipFill>
          <a:blip r:embed="rId12"/>
          <a:stretch>
            <a:fillRect/>
          </a:stretch>
        </p:blipFill>
        <p:spPr>
          <a:xfrm>
            <a:off x="580918" y="4346030"/>
            <a:ext cx="10100937" cy="863895"/>
          </a:xfrm>
          <a:prstGeom prst="rect">
            <a:avLst/>
          </a:prstGeom>
        </p:spPr>
      </p:pic>
      <p:sp>
        <p:nvSpPr>
          <p:cNvPr id="14" name="TextBox 13">
            <a:extLst>
              <a:ext uri="{FF2B5EF4-FFF2-40B4-BE49-F238E27FC236}">
                <a16:creationId xmlns:a16="http://schemas.microsoft.com/office/drawing/2014/main" id="{8991D38C-7D68-26CA-D990-B8F9E4653284}"/>
              </a:ext>
            </a:extLst>
          </p:cNvPr>
          <p:cNvSpPr txBox="1"/>
          <p:nvPr/>
        </p:nvSpPr>
        <p:spPr>
          <a:xfrm>
            <a:off x="973097" y="5824627"/>
            <a:ext cx="9144000" cy="2958502"/>
          </a:xfrm>
          <a:prstGeom prst="rect">
            <a:avLst/>
          </a:prstGeom>
          <a:noFill/>
        </p:spPr>
        <p:txBody>
          <a:bodyPr wrap="square">
            <a:spAutoFit/>
          </a:bodyPr>
          <a:lstStyle/>
          <a:p>
            <a:pPr indent="180340" algn="just">
              <a:lnSpc>
                <a:spcPct val="150000"/>
              </a:lnSpc>
            </a:pPr>
            <a:r>
              <a:rPr lang="en-US" sz="3200">
                <a:solidFill>
                  <a:srgbClr val="0070C0"/>
                </a:solidFill>
                <a:effectLst/>
                <a:latin typeface="Times New Roman" panose="02020603050405020304" pitchFamily="18" charset="0"/>
                <a:ea typeface="Times New Roman" panose="02020603050405020304" pitchFamily="18" charset="0"/>
              </a:rPr>
              <a:t>Kết quả RMSLE cho thấy mô hình Gradient Boosting có hiệu suất tốt hơn so với Ridge Regression trong việc dự đoán giá nhà, đặc biệt là khi dữ liệu có phân phối không đồng đều</a:t>
            </a:r>
            <a:r>
              <a:rPr lang="en-US" sz="1800">
                <a:solidFill>
                  <a:srgbClr val="000000"/>
                </a:solidFill>
                <a:effectLst/>
                <a:latin typeface="Times New Roman" panose="02020603050405020304" pitchFamily="18" charset="0"/>
                <a:ea typeface="Times New Roman" panose="02020603050405020304" pitchFamily="18" charset="0"/>
              </a:rPr>
              <a:t>.</a:t>
            </a:r>
            <a:endParaRPr lang="en-US" sz="16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10496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315FE-8260-078C-58CF-89A530082470}"/>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C4DB0650-FD0B-C114-F1E1-698CE4D55300}"/>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77F4F28B-2624-BC60-D517-E2C369A5C7F3}"/>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54D05AF4-5DAF-C4A7-32AE-D59301C0109D}"/>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3" name="TextBox 2">
            <a:extLst>
              <a:ext uri="{FF2B5EF4-FFF2-40B4-BE49-F238E27FC236}">
                <a16:creationId xmlns:a16="http://schemas.microsoft.com/office/drawing/2014/main" id="{05AE3265-A767-4A42-DE51-653CDED8CF84}"/>
              </a:ext>
            </a:extLst>
          </p:cNvPr>
          <p:cNvSpPr txBox="1"/>
          <p:nvPr/>
        </p:nvSpPr>
        <p:spPr>
          <a:xfrm>
            <a:off x="304800" y="1242432"/>
            <a:ext cx="17678400" cy="6878806"/>
          </a:xfrm>
          <a:prstGeom prst="rect">
            <a:avLst/>
          </a:prstGeom>
          <a:noFill/>
        </p:spPr>
        <p:txBody>
          <a:bodyPr wrap="square">
            <a:spAutoFit/>
          </a:bodyPr>
          <a:lstStyle/>
          <a:p>
            <a:pPr algn="just">
              <a:lnSpc>
                <a:spcPct val="125000"/>
              </a:lnSpc>
              <a:spcBef>
                <a:spcPts val="600"/>
              </a:spcBef>
              <a:spcAft>
                <a:spcPts val="600"/>
              </a:spcAft>
              <a:buNone/>
            </a:pPr>
            <a:r>
              <a:rPr lang="en-US" sz="3200">
                <a:solidFill>
                  <a:srgbClr val="0070C0"/>
                </a:solidFill>
                <a:effectLst/>
                <a:latin typeface="Times New Roman" panose="02020603050405020304" pitchFamily="18" charset="0"/>
                <a:ea typeface="Times New Roman" panose="02020603050405020304" pitchFamily="18" charset="0"/>
              </a:rPr>
              <a:t> </a:t>
            </a:r>
            <a:r>
              <a:rPr lang="vi-VN" sz="3200" b="1">
                <a:solidFill>
                  <a:srgbClr val="0070C0"/>
                </a:solidFill>
                <a:effectLst/>
                <a:latin typeface="Times New Roman" panose="02020603050405020304" pitchFamily="18" charset="0"/>
                <a:ea typeface="Times New Roman" panose="02020603050405020304" pitchFamily="18" charset="0"/>
              </a:rPr>
              <a:t>3.</a:t>
            </a:r>
            <a:r>
              <a:rPr lang="en-US" sz="3200" b="1">
                <a:solidFill>
                  <a:srgbClr val="0070C0"/>
                </a:solidFill>
                <a:latin typeface="Times New Roman" panose="02020603050405020304" pitchFamily="18" charset="0"/>
                <a:ea typeface="Times New Roman" panose="02020603050405020304" pitchFamily="18" charset="0"/>
              </a:rPr>
              <a:t>2</a:t>
            </a:r>
            <a:r>
              <a:rPr lang="vi-VN" sz="3200" b="1">
                <a:solidFill>
                  <a:srgbClr val="0070C0"/>
                </a:solidFill>
                <a:effectLst/>
                <a:latin typeface="Times New Roman" panose="02020603050405020304" pitchFamily="18" charset="0"/>
                <a:ea typeface="Times New Roman" panose="02020603050405020304" pitchFamily="18" charset="0"/>
              </a:rPr>
              <a:t>. Phân tích kết quả</a:t>
            </a:r>
            <a:endParaRPr lang="en-US" sz="3200">
              <a:solidFill>
                <a:srgbClr val="0070C0"/>
              </a:solidFill>
              <a:effectLst/>
              <a:latin typeface="Times New Roman" panose="02020603050405020304" pitchFamily="18" charset="0"/>
              <a:ea typeface="Times New Roman" panose="02020603050405020304" pitchFamily="18" charset="0"/>
            </a:endParaRPr>
          </a:p>
          <a:p>
            <a:pPr indent="90170" algn="just">
              <a:lnSpc>
                <a:spcPct val="150000"/>
              </a:lnSpc>
              <a:buNone/>
            </a:pPr>
            <a:r>
              <a:rPr lang="en-US" sz="3000" b="1">
                <a:solidFill>
                  <a:srgbClr val="0070C0"/>
                </a:solidFill>
                <a:effectLst/>
                <a:latin typeface="Times New Roman" panose="02020603050405020304" pitchFamily="18" charset="0"/>
                <a:ea typeface="Times New Roman" panose="02020603050405020304" pitchFamily="18" charset="0"/>
              </a:rPr>
              <a:t>3.2.1. Đánh giá độ chính xác của các mô hình</a:t>
            </a:r>
            <a:endParaRPr lang="en-US" sz="3000">
              <a:solidFill>
                <a:srgbClr val="0070C0"/>
              </a:solidFill>
              <a:effectLst/>
              <a:latin typeface="Times New Roman" panose="02020603050405020304" pitchFamily="18" charset="0"/>
              <a:ea typeface="Times New Roman" panose="02020603050405020304" pitchFamily="18" charset="0"/>
            </a:endParaRPr>
          </a:p>
          <a:p>
            <a:pPr indent="180340" algn="just">
              <a:lnSpc>
                <a:spcPct val="150000"/>
              </a:lnSpc>
              <a:buNone/>
            </a:pPr>
            <a:r>
              <a:rPr lang="en-US" sz="3000">
                <a:solidFill>
                  <a:srgbClr val="0070C0"/>
                </a:solidFill>
                <a:effectLst/>
                <a:latin typeface="Times New Roman" panose="02020603050405020304" pitchFamily="18" charset="0"/>
                <a:ea typeface="Times New Roman" panose="02020603050405020304" pitchFamily="18" charset="0"/>
              </a:rPr>
              <a:t>Để đánh giá độ chính xác của các mô hình, nhóm đã sử dụng các chỉ số như RMSE, R² và RMSLE. Những chỉ số này cung cấp cái nhìn tổng quan về hiệu suất của từng mô hình.</a:t>
            </a:r>
          </a:p>
          <a:p>
            <a:pPr indent="270510" algn="just" fontAlgn="base">
              <a:lnSpc>
                <a:spcPct val="150000"/>
              </a:lnSpc>
              <a:buNone/>
            </a:pPr>
            <a:r>
              <a:rPr lang="en-US" sz="3000">
                <a:solidFill>
                  <a:srgbClr val="0070C0"/>
                </a:solidFill>
                <a:effectLst/>
                <a:latin typeface="Times New Roman" panose="02020603050405020304" pitchFamily="18" charset="0"/>
                <a:ea typeface="Times New Roman" panose="02020603050405020304" pitchFamily="18" charset="0"/>
              </a:rPr>
              <a:t>- Gradient Boosting:</a:t>
            </a:r>
          </a:p>
          <a:p>
            <a:pPr algn="just" fontAlgn="base">
              <a:lnSpc>
                <a:spcPct val="150000"/>
              </a:lnSpc>
              <a:buNone/>
            </a:pPr>
            <a:r>
              <a:rPr lang="en-US" sz="3000">
                <a:solidFill>
                  <a:srgbClr val="0070C0"/>
                </a:solidFill>
                <a:effectLst/>
                <a:latin typeface="Times New Roman" panose="02020603050405020304" pitchFamily="18" charset="0"/>
                <a:ea typeface="Times New Roman" panose="02020603050405020304" pitchFamily="18" charset="0"/>
              </a:rPr>
              <a:t>+ Độ chính xác cao: Với RMSE và RMSLE thấp, mô hình này cho thấy khả năng dự đoán chính xác hơn so với Ridge Regression.</a:t>
            </a:r>
          </a:p>
          <a:p>
            <a:pPr algn="just" fontAlgn="base">
              <a:lnSpc>
                <a:spcPct val="150000"/>
              </a:lnSpc>
              <a:buNone/>
            </a:pPr>
            <a:r>
              <a:rPr lang="en-US" sz="3000">
                <a:solidFill>
                  <a:srgbClr val="0070C0"/>
                </a:solidFill>
                <a:effectLst/>
                <a:latin typeface="Times New Roman" panose="02020603050405020304" pitchFamily="18" charset="0"/>
                <a:ea typeface="Times New Roman" panose="02020603050405020304" pitchFamily="18" charset="0"/>
              </a:rPr>
              <a:t>+ R² gần 1: Điều này cho thấy mô hình giải thích tốt sự biến thiên của giá nhà, tức là mô hình có thể nắm bắt được mối quan hệ giữa các biến độc lập và giá mục tiêu.</a:t>
            </a:r>
          </a:p>
          <a:p>
            <a:br>
              <a:rPr lang="vi-VN" sz="1800" b="1">
                <a:effectLst/>
                <a:latin typeface="Times New Roman" panose="02020603050405020304" pitchFamily="18" charset="0"/>
                <a:ea typeface="Times New Roman" panose="02020603050405020304" pitchFamily="18" charset="0"/>
              </a:rPr>
            </a:br>
            <a:r>
              <a:rPr lang="vi-VN" sz="1800" b="1">
                <a:effectLst/>
                <a:latin typeface="Times New Roman" panose="02020603050405020304" pitchFamily="18" charset="0"/>
                <a:ea typeface="Times New Roman" panose="02020603050405020304" pitchFamily="18" charset="0"/>
              </a:rPr>
              <a:t> </a:t>
            </a:r>
            <a:endParaRPr lang="en-US" sz="1600">
              <a:effectLst/>
              <a:latin typeface="Times New Roman" panose="02020603050405020304" pitchFamily="18" charset="0"/>
              <a:ea typeface="Times New Roman" panose="02020603050405020304" pitchFamily="18" charset="0"/>
            </a:endParaRPr>
          </a:p>
        </p:txBody>
      </p:sp>
      <p:pic>
        <p:nvPicPr>
          <p:cNvPr id="6148" name="Picture 4" descr="Khoa học - Công nghệ - Lĩnh vực - Cổng dữ liệu Kon Tum">
            <a:extLst>
              <a:ext uri="{FF2B5EF4-FFF2-40B4-BE49-F238E27FC236}">
                <a16:creationId xmlns:a16="http://schemas.microsoft.com/office/drawing/2014/main" id="{71CBD4C8-3815-E952-B4D2-F03A3644D8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12872" y="338629"/>
            <a:ext cx="2375128" cy="232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768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7391F-A7FB-DF81-75EB-64147E4DCB24}"/>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63E3288B-D25E-D0DE-699F-0184F4119E65}"/>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4459B4E9-C5E3-7A9F-4687-58B4C978757B}"/>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A114F746-B844-6E4E-3294-1C22C753357F}"/>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3" name="TextBox 2">
            <a:extLst>
              <a:ext uri="{FF2B5EF4-FFF2-40B4-BE49-F238E27FC236}">
                <a16:creationId xmlns:a16="http://schemas.microsoft.com/office/drawing/2014/main" id="{C6E7AF6D-A5CC-0042-2EB1-55F108F04266}"/>
              </a:ext>
            </a:extLst>
          </p:cNvPr>
          <p:cNvSpPr txBox="1"/>
          <p:nvPr/>
        </p:nvSpPr>
        <p:spPr>
          <a:xfrm>
            <a:off x="304800" y="1242432"/>
            <a:ext cx="17678400" cy="5493812"/>
          </a:xfrm>
          <a:prstGeom prst="rect">
            <a:avLst/>
          </a:prstGeom>
          <a:noFill/>
        </p:spPr>
        <p:txBody>
          <a:bodyPr wrap="square">
            <a:spAutoFit/>
          </a:bodyPr>
          <a:lstStyle/>
          <a:p>
            <a:pPr algn="just">
              <a:lnSpc>
                <a:spcPct val="125000"/>
              </a:lnSpc>
              <a:spcBef>
                <a:spcPts val="600"/>
              </a:spcBef>
              <a:spcAft>
                <a:spcPts val="600"/>
              </a:spcAft>
              <a:buNone/>
            </a:pPr>
            <a:r>
              <a:rPr lang="en-US" sz="3200">
                <a:solidFill>
                  <a:srgbClr val="0070C0"/>
                </a:solidFill>
                <a:effectLst/>
                <a:latin typeface="Times New Roman" panose="02020603050405020304" pitchFamily="18" charset="0"/>
                <a:ea typeface="Times New Roman" panose="02020603050405020304" pitchFamily="18" charset="0"/>
              </a:rPr>
              <a:t> </a:t>
            </a:r>
            <a:r>
              <a:rPr lang="vi-VN" sz="3200" b="1">
                <a:solidFill>
                  <a:srgbClr val="0070C0"/>
                </a:solidFill>
                <a:effectLst/>
                <a:latin typeface="Times New Roman" panose="02020603050405020304" pitchFamily="18" charset="0"/>
                <a:ea typeface="Times New Roman" panose="02020603050405020304" pitchFamily="18" charset="0"/>
              </a:rPr>
              <a:t>3.</a:t>
            </a:r>
            <a:r>
              <a:rPr lang="en-US" sz="3200" b="1">
                <a:solidFill>
                  <a:srgbClr val="0070C0"/>
                </a:solidFill>
                <a:latin typeface="Times New Roman" panose="02020603050405020304" pitchFamily="18" charset="0"/>
                <a:ea typeface="Times New Roman" panose="02020603050405020304" pitchFamily="18" charset="0"/>
              </a:rPr>
              <a:t>2</a:t>
            </a:r>
            <a:r>
              <a:rPr lang="vi-VN" sz="3200" b="1">
                <a:solidFill>
                  <a:srgbClr val="0070C0"/>
                </a:solidFill>
                <a:effectLst/>
                <a:latin typeface="Times New Roman" panose="02020603050405020304" pitchFamily="18" charset="0"/>
                <a:ea typeface="Times New Roman" panose="02020603050405020304" pitchFamily="18" charset="0"/>
              </a:rPr>
              <a:t>. Phân tích kết quả</a:t>
            </a:r>
            <a:endParaRPr lang="en-US" sz="3200">
              <a:solidFill>
                <a:srgbClr val="0070C0"/>
              </a:solidFill>
              <a:effectLst/>
              <a:latin typeface="Times New Roman" panose="02020603050405020304" pitchFamily="18" charset="0"/>
              <a:ea typeface="Times New Roman" panose="02020603050405020304" pitchFamily="18" charset="0"/>
            </a:endParaRPr>
          </a:p>
          <a:p>
            <a:pPr indent="90170" algn="just">
              <a:lnSpc>
                <a:spcPct val="150000"/>
              </a:lnSpc>
              <a:buNone/>
            </a:pPr>
            <a:r>
              <a:rPr lang="en-US" sz="3000" b="1">
                <a:solidFill>
                  <a:srgbClr val="0070C0"/>
                </a:solidFill>
                <a:effectLst/>
                <a:latin typeface="Times New Roman" panose="02020603050405020304" pitchFamily="18" charset="0"/>
                <a:ea typeface="Times New Roman" panose="02020603050405020304" pitchFamily="18" charset="0"/>
              </a:rPr>
              <a:t>3.2.1. Đánh giá độ chính xác của các mô hình</a:t>
            </a:r>
            <a:endParaRPr lang="en-US" sz="3000">
              <a:solidFill>
                <a:srgbClr val="0070C0"/>
              </a:solidFill>
              <a:effectLst/>
              <a:latin typeface="Times New Roman" panose="02020603050405020304" pitchFamily="18" charset="0"/>
              <a:ea typeface="Times New Roman" panose="02020603050405020304" pitchFamily="18" charset="0"/>
            </a:endParaRPr>
          </a:p>
          <a:p>
            <a:pPr indent="270510" algn="just" fontAlgn="base">
              <a:lnSpc>
                <a:spcPct val="150000"/>
              </a:lnSpc>
              <a:buNone/>
            </a:pPr>
            <a:r>
              <a:rPr lang="en-US" sz="3000">
                <a:solidFill>
                  <a:srgbClr val="0070C0"/>
                </a:solidFill>
                <a:effectLst/>
                <a:latin typeface="Times New Roman" panose="02020603050405020304" pitchFamily="18" charset="0"/>
                <a:ea typeface="Times New Roman" panose="02020603050405020304" pitchFamily="18" charset="0"/>
              </a:rPr>
              <a:t>- Ridge Regression:</a:t>
            </a:r>
          </a:p>
          <a:p>
            <a:pPr algn="just" fontAlgn="base">
              <a:lnSpc>
                <a:spcPct val="150000"/>
              </a:lnSpc>
              <a:buNone/>
            </a:pPr>
            <a:r>
              <a:rPr lang="en-US" sz="3000">
                <a:solidFill>
                  <a:srgbClr val="0070C0"/>
                </a:solidFill>
                <a:effectLst/>
                <a:latin typeface="Times New Roman" panose="02020603050405020304" pitchFamily="18" charset="0"/>
                <a:ea typeface="Times New Roman" panose="02020603050405020304" pitchFamily="18" charset="0"/>
              </a:rPr>
              <a:t>+ Độ chính xác tương đối: Mặc dù RMSE và RMSLE cao hơn so với Gradient Boosting, nhưng vẫn nằm trong mức chấp nhận được.</a:t>
            </a:r>
          </a:p>
          <a:p>
            <a:pPr algn="just" fontAlgn="base">
              <a:lnSpc>
                <a:spcPct val="150000"/>
              </a:lnSpc>
            </a:pPr>
            <a:r>
              <a:rPr lang="en-US" sz="3000">
                <a:solidFill>
                  <a:srgbClr val="0070C0"/>
                </a:solidFill>
                <a:effectLst/>
                <a:latin typeface="Times New Roman" panose="02020603050405020304" pitchFamily="18" charset="0"/>
                <a:ea typeface="Times New Roman" panose="02020603050405020304" pitchFamily="18" charset="0"/>
              </a:rPr>
              <a:t>+ R² cũng gần 1: Tuy nhiên, mô hình này không thể đạt được độ chính xác như Gradient Boosting trong việc dự đoán giá nhà.</a:t>
            </a:r>
          </a:p>
          <a:p>
            <a:br>
              <a:rPr lang="vi-VN" sz="1800" b="1">
                <a:effectLst/>
                <a:latin typeface="Times New Roman" panose="02020603050405020304" pitchFamily="18" charset="0"/>
                <a:ea typeface="Times New Roman" panose="02020603050405020304" pitchFamily="18" charset="0"/>
              </a:rPr>
            </a:br>
            <a:r>
              <a:rPr lang="vi-VN" sz="1800" b="1">
                <a:effectLst/>
                <a:latin typeface="Times New Roman" panose="02020603050405020304" pitchFamily="18" charset="0"/>
                <a:ea typeface="Times New Roman" panose="02020603050405020304" pitchFamily="18" charset="0"/>
              </a:rPr>
              <a:t> </a:t>
            </a:r>
            <a:endParaRPr lang="en-US" sz="1600">
              <a:effectLst/>
              <a:latin typeface="Times New Roman" panose="02020603050405020304" pitchFamily="18" charset="0"/>
              <a:ea typeface="Times New Roman" panose="02020603050405020304" pitchFamily="18" charset="0"/>
            </a:endParaRPr>
          </a:p>
        </p:txBody>
      </p:sp>
      <p:pic>
        <p:nvPicPr>
          <p:cNvPr id="6148" name="Picture 4" descr="Khoa học - Công nghệ - Lĩnh vực - Cổng dữ liệu Kon Tum">
            <a:extLst>
              <a:ext uri="{FF2B5EF4-FFF2-40B4-BE49-F238E27FC236}">
                <a16:creationId xmlns:a16="http://schemas.microsoft.com/office/drawing/2014/main" id="{68862132-F3E2-9446-10F2-F5E7E8DCE3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12872" y="338629"/>
            <a:ext cx="2375128" cy="2324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40D9A1B-A9E2-51A9-0887-31C79C14316C}"/>
              </a:ext>
            </a:extLst>
          </p:cNvPr>
          <p:cNvPicPr>
            <a:picLocks noChangeAspect="1"/>
          </p:cNvPicPr>
          <p:nvPr/>
        </p:nvPicPr>
        <p:blipFill>
          <a:blip r:embed="rId6"/>
          <a:stretch>
            <a:fillRect/>
          </a:stretch>
        </p:blipFill>
        <p:spPr>
          <a:xfrm>
            <a:off x="2286000" y="6679602"/>
            <a:ext cx="14076510" cy="1238295"/>
          </a:xfrm>
          <a:prstGeom prst="rect">
            <a:avLst/>
          </a:prstGeom>
        </p:spPr>
      </p:pic>
    </p:spTree>
    <p:extLst>
      <p:ext uri="{BB962C8B-B14F-4D97-AF65-F5344CB8AC3E}">
        <p14:creationId xmlns:p14="http://schemas.microsoft.com/office/powerpoint/2010/main" val="2400226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1C421-22C5-556A-3190-DA561A487214}"/>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984A1C83-7CDD-5B98-2F9F-6BC2FB28FC69}"/>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481CF0C9-9B51-FECD-E579-EE48171EF086}"/>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2D801993-826F-0CD5-4503-B687D1BB2EE6}"/>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3" name="TextBox 2">
            <a:extLst>
              <a:ext uri="{FF2B5EF4-FFF2-40B4-BE49-F238E27FC236}">
                <a16:creationId xmlns:a16="http://schemas.microsoft.com/office/drawing/2014/main" id="{88B18EB8-2CD2-0C84-1139-1DD7024872ED}"/>
              </a:ext>
            </a:extLst>
          </p:cNvPr>
          <p:cNvSpPr txBox="1"/>
          <p:nvPr/>
        </p:nvSpPr>
        <p:spPr>
          <a:xfrm>
            <a:off x="304800" y="1242432"/>
            <a:ext cx="17678400" cy="4293483"/>
          </a:xfrm>
          <a:prstGeom prst="rect">
            <a:avLst/>
          </a:prstGeom>
          <a:noFill/>
        </p:spPr>
        <p:txBody>
          <a:bodyPr wrap="square">
            <a:spAutoFit/>
          </a:bodyPr>
          <a:lstStyle/>
          <a:p>
            <a:pPr algn="just">
              <a:lnSpc>
                <a:spcPct val="125000"/>
              </a:lnSpc>
              <a:spcBef>
                <a:spcPts val="600"/>
              </a:spcBef>
              <a:spcAft>
                <a:spcPts val="600"/>
              </a:spcAft>
              <a:buNone/>
            </a:pPr>
            <a:r>
              <a:rPr lang="en-US" sz="3400">
                <a:solidFill>
                  <a:srgbClr val="0070C0"/>
                </a:solidFill>
                <a:effectLst/>
                <a:latin typeface="Times New Roman" panose="02020603050405020304" pitchFamily="18" charset="0"/>
                <a:ea typeface="Times New Roman" panose="02020603050405020304" pitchFamily="18" charset="0"/>
              </a:rPr>
              <a:t> </a:t>
            </a:r>
            <a:r>
              <a:rPr lang="vi-VN" sz="3400" b="1">
                <a:solidFill>
                  <a:srgbClr val="0070C0"/>
                </a:solidFill>
                <a:effectLst/>
                <a:latin typeface="Times New Roman" panose="02020603050405020304" pitchFamily="18" charset="0"/>
                <a:ea typeface="Times New Roman" panose="02020603050405020304" pitchFamily="18" charset="0"/>
              </a:rPr>
              <a:t>3.</a:t>
            </a:r>
            <a:r>
              <a:rPr lang="en-US" sz="3400" b="1">
                <a:solidFill>
                  <a:srgbClr val="0070C0"/>
                </a:solidFill>
                <a:latin typeface="Times New Roman" panose="02020603050405020304" pitchFamily="18" charset="0"/>
                <a:ea typeface="Times New Roman" panose="02020603050405020304" pitchFamily="18" charset="0"/>
              </a:rPr>
              <a:t>2</a:t>
            </a:r>
            <a:r>
              <a:rPr lang="vi-VN" sz="3400" b="1">
                <a:solidFill>
                  <a:srgbClr val="0070C0"/>
                </a:solidFill>
                <a:effectLst/>
                <a:latin typeface="Times New Roman" panose="02020603050405020304" pitchFamily="18" charset="0"/>
                <a:ea typeface="Times New Roman" panose="02020603050405020304" pitchFamily="18" charset="0"/>
              </a:rPr>
              <a:t>. Phân tích kết quả</a:t>
            </a:r>
            <a:endParaRPr lang="en-US" sz="3400">
              <a:solidFill>
                <a:srgbClr val="0070C0"/>
              </a:solidFill>
              <a:effectLst/>
              <a:latin typeface="Times New Roman" panose="02020603050405020304" pitchFamily="18" charset="0"/>
              <a:ea typeface="Times New Roman" panose="02020603050405020304" pitchFamily="18" charset="0"/>
            </a:endParaRPr>
          </a:p>
          <a:p>
            <a:pPr indent="90170" algn="just" fontAlgn="base">
              <a:lnSpc>
                <a:spcPct val="150000"/>
              </a:lnSpc>
              <a:buNone/>
            </a:pPr>
            <a:r>
              <a:rPr lang="en-US" sz="3000" b="1">
                <a:solidFill>
                  <a:srgbClr val="0070C0"/>
                </a:solidFill>
                <a:effectLst/>
                <a:latin typeface="Times New Roman" panose="02020603050405020304" pitchFamily="18" charset="0"/>
                <a:ea typeface="Times New Roman" panose="02020603050405020304" pitchFamily="18" charset="0"/>
              </a:rPr>
              <a:t>3.2.2. Phân tích sai số dự đoán</a:t>
            </a:r>
            <a:endParaRPr lang="en-US" sz="3000">
              <a:solidFill>
                <a:srgbClr val="0070C0"/>
              </a:solidFill>
              <a:effectLst/>
              <a:latin typeface="Times New Roman" panose="02020603050405020304" pitchFamily="18" charset="0"/>
              <a:ea typeface="Times New Roman" panose="02020603050405020304" pitchFamily="18" charset="0"/>
            </a:endParaRPr>
          </a:p>
          <a:p>
            <a:pPr indent="180340" algn="just">
              <a:lnSpc>
                <a:spcPct val="150000"/>
              </a:lnSpc>
              <a:buNone/>
            </a:pPr>
            <a:r>
              <a:rPr lang="en-US" sz="3000">
                <a:solidFill>
                  <a:srgbClr val="0070C0"/>
                </a:solidFill>
                <a:effectLst/>
                <a:latin typeface="Times New Roman" panose="02020603050405020304" pitchFamily="18" charset="0"/>
                <a:ea typeface="Times New Roman" panose="02020603050405020304" pitchFamily="18" charset="0"/>
              </a:rPr>
              <a:t>Phân tích sai số dự đoán là một phần quan trọng trong việc hiểu rõ hơn về hiệu suất của mô hình. Nhóm đã thực hiện phân tích này bằng cách xem xét các sai số giữa giá thực tế và giá dự đoán.</a:t>
            </a:r>
          </a:p>
          <a:p>
            <a:pPr indent="270510" algn="just">
              <a:lnSpc>
                <a:spcPct val="150000"/>
              </a:lnSpc>
            </a:pPr>
            <a:r>
              <a:rPr lang="en-US" sz="3000">
                <a:solidFill>
                  <a:srgbClr val="0070C0"/>
                </a:solidFill>
                <a:effectLst/>
                <a:latin typeface="Times New Roman" panose="02020603050405020304" pitchFamily="18" charset="0"/>
                <a:ea typeface="Times New Roman" panose="02020603050405020304" pitchFamily="18" charset="0"/>
              </a:rPr>
              <a:t>- Tính toán RMSLE</a:t>
            </a:r>
            <a:r>
              <a:rPr lang="en-US" sz="3200">
                <a:solidFill>
                  <a:srgbClr val="0070C0"/>
                </a:solidFill>
                <a:effectLst/>
                <a:latin typeface="Times New Roman" panose="02020603050405020304" pitchFamily="18" charset="0"/>
                <a:ea typeface="Times New Roman" panose="02020603050405020304" pitchFamily="18" charset="0"/>
              </a:rPr>
              <a:t>:</a:t>
            </a:r>
          </a:p>
          <a:p>
            <a:br>
              <a:rPr lang="vi-VN" sz="1800" b="1">
                <a:effectLst/>
                <a:latin typeface="Times New Roman" panose="02020603050405020304" pitchFamily="18" charset="0"/>
                <a:ea typeface="Times New Roman" panose="02020603050405020304" pitchFamily="18" charset="0"/>
              </a:rPr>
            </a:br>
            <a:r>
              <a:rPr lang="vi-VN" sz="1800" b="1">
                <a:effectLst/>
                <a:latin typeface="Times New Roman" panose="02020603050405020304" pitchFamily="18" charset="0"/>
                <a:ea typeface="Times New Roman" panose="02020603050405020304" pitchFamily="18" charset="0"/>
              </a:rPr>
              <a:t> </a:t>
            </a:r>
            <a:endParaRPr lang="en-US" sz="1600">
              <a:effectLst/>
              <a:latin typeface="Times New Roman" panose="02020603050405020304" pitchFamily="18" charset="0"/>
              <a:ea typeface="Times New Roman" panose="02020603050405020304" pitchFamily="18" charset="0"/>
            </a:endParaRPr>
          </a:p>
        </p:txBody>
      </p:sp>
      <p:pic>
        <p:nvPicPr>
          <p:cNvPr id="6148" name="Picture 4" descr="Khoa học - Công nghệ - Lĩnh vực - Cổng dữ liệu Kon Tum">
            <a:extLst>
              <a:ext uri="{FF2B5EF4-FFF2-40B4-BE49-F238E27FC236}">
                <a16:creationId xmlns:a16="http://schemas.microsoft.com/office/drawing/2014/main" id="{4ADB499D-6FF3-F0AA-45A8-542A80B32A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12872" y="338629"/>
            <a:ext cx="2375128" cy="2324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59969DB-8AF4-2B24-36D9-77001530996A}"/>
              </a:ext>
            </a:extLst>
          </p:cNvPr>
          <p:cNvPicPr>
            <a:picLocks noChangeAspect="1"/>
          </p:cNvPicPr>
          <p:nvPr/>
        </p:nvPicPr>
        <p:blipFill>
          <a:blip r:embed="rId6"/>
          <a:stretch>
            <a:fillRect/>
          </a:stretch>
        </p:blipFill>
        <p:spPr>
          <a:xfrm>
            <a:off x="304800" y="5756507"/>
            <a:ext cx="9525000" cy="3222260"/>
          </a:xfrm>
          <a:prstGeom prst="rect">
            <a:avLst/>
          </a:prstGeom>
        </p:spPr>
      </p:pic>
      <p:pic>
        <p:nvPicPr>
          <p:cNvPr id="12" name="Picture 11">
            <a:extLst>
              <a:ext uri="{FF2B5EF4-FFF2-40B4-BE49-F238E27FC236}">
                <a16:creationId xmlns:a16="http://schemas.microsoft.com/office/drawing/2014/main" id="{5A13D3D3-AD6B-F0FC-BC17-3193906F386D}"/>
              </a:ext>
            </a:extLst>
          </p:cNvPr>
          <p:cNvPicPr>
            <a:picLocks noChangeAspect="1"/>
          </p:cNvPicPr>
          <p:nvPr/>
        </p:nvPicPr>
        <p:blipFill>
          <a:blip r:embed="rId7"/>
          <a:stretch>
            <a:fillRect/>
          </a:stretch>
        </p:blipFill>
        <p:spPr>
          <a:xfrm>
            <a:off x="10357048" y="5756507"/>
            <a:ext cx="7705160" cy="3044593"/>
          </a:xfrm>
          <a:prstGeom prst="rect">
            <a:avLst/>
          </a:prstGeom>
        </p:spPr>
      </p:pic>
    </p:spTree>
    <p:extLst>
      <p:ext uri="{BB962C8B-B14F-4D97-AF65-F5344CB8AC3E}">
        <p14:creationId xmlns:p14="http://schemas.microsoft.com/office/powerpoint/2010/main" val="2118681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4B60C-7DD7-7BF0-942E-7FC0DB0F49CF}"/>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E97C7411-C65C-C899-0603-6BAB552F7B5D}"/>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1B2E32FC-F42C-BBEE-C137-279F0AD1A184}"/>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C9DA35C2-A4CB-22CE-9E02-72E6D2108307}"/>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3" name="TextBox 2">
            <a:extLst>
              <a:ext uri="{FF2B5EF4-FFF2-40B4-BE49-F238E27FC236}">
                <a16:creationId xmlns:a16="http://schemas.microsoft.com/office/drawing/2014/main" id="{BE78F03C-5D25-5EFD-9BB6-D69EFBB06B2D}"/>
              </a:ext>
            </a:extLst>
          </p:cNvPr>
          <p:cNvSpPr txBox="1"/>
          <p:nvPr/>
        </p:nvSpPr>
        <p:spPr>
          <a:xfrm>
            <a:off x="304800" y="1242432"/>
            <a:ext cx="17678400" cy="4285789"/>
          </a:xfrm>
          <a:prstGeom prst="rect">
            <a:avLst/>
          </a:prstGeom>
          <a:noFill/>
        </p:spPr>
        <p:txBody>
          <a:bodyPr wrap="square">
            <a:spAutoFit/>
          </a:bodyPr>
          <a:lstStyle/>
          <a:p>
            <a:pPr algn="just">
              <a:lnSpc>
                <a:spcPct val="125000"/>
              </a:lnSpc>
              <a:spcBef>
                <a:spcPts val="600"/>
              </a:spcBef>
              <a:spcAft>
                <a:spcPts val="600"/>
              </a:spcAft>
              <a:buNone/>
            </a:pPr>
            <a:r>
              <a:rPr lang="en-US" sz="3400">
                <a:solidFill>
                  <a:srgbClr val="0070C0"/>
                </a:solidFill>
                <a:effectLst/>
                <a:latin typeface="Times New Roman" panose="02020603050405020304" pitchFamily="18" charset="0"/>
                <a:ea typeface="Times New Roman" panose="02020603050405020304" pitchFamily="18" charset="0"/>
              </a:rPr>
              <a:t> </a:t>
            </a:r>
            <a:r>
              <a:rPr lang="vi-VN" sz="3400" b="1">
                <a:solidFill>
                  <a:srgbClr val="0070C0"/>
                </a:solidFill>
                <a:effectLst/>
                <a:latin typeface="Times New Roman" panose="02020603050405020304" pitchFamily="18" charset="0"/>
                <a:ea typeface="Times New Roman" panose="02020603050405020304" pitchFamily="18" charset="0"/>
              </a:rPr>
              <a:t>3.</a:t>
            </a:r>
            <a:r>
              <a:rPr lang="en-US" sz="3400" b="1">
                <a:solidFill>
                  <a:srgbClr val="0070C0"/>
                </a:solidFill>
                <a:latin typeface="Times New Roman" panose="02020603050405020304" pitchFamily="18" charset="0"/>
                <a:ea typeface="Times New Roman" panose="02020603050405020304" pitchFamily="18" charset="0"/>
              </a:rPr>
              <a:t>2</a:t>
            </a:r>
            <a:r>
              <a:rPr lang="vi-VN" sz="3400" b="1">
                <a:solidFill>
                  <a:srgbClr val="0070C0"/>
                </a:solidFill>
                <a:effectLst/>
                <a:latin typeface="Times New Roman" panose="02020603050405020304" pitchFamily="18" charset="0"/>
                <a:ea typeface="Times New Roman" panose="02020603050405020304" pitchFamily="18" charset="0"/>
              </a:rPr>
              <a:t>. Phân tích kết quả</a:t>
            </a:r>
            <a:endParaRPr lang="en-US" sz="3400">
              <a:solidFill>
                <a:srgbClr val="0070C0"/>
              </a:solidFill>
              <a:effectLst/>
              <a:latin typeface="Times New Roman" panose="02020603050405020304" pitchFamily="18" charset="0"/>
              <a:ea typeface="Times New Roman" panose="02020603050405020304" pitchFamily="18" charset="0"/>
            </a:endParaRPr>
          </a:p>
          <a:p>
            <a:pPr indent="90170" algn="just" fontAlgn="base">
              <a:lnSpc>
                <a:spcPct val="150000"/>
              </a:lnSpc>
              <a:buNone/>
            </a:pPr>
            <a:r>
              <a:rPr lang="en-US" sz="3000" b="1">
                <a:solidFill>
                  <a:srgbClr val="0070C0"/>
                </a:solidFill>
                <a:effectLst/>
                <a:latin typeface="Times New Roman" panose="02020603050405020304" pitchFamily="18" charset="0"/>
                <a:ea typeface="Times New Roman" panose="02020603050405020304" pitchFamily="18" charset="0"/>
              </a:rPr>
              <a:t>3.2.2. Phân tích sai số dự đoán</a:t>
            </a:r>
            <a:endParaRPr lang="en-US" sz="3000">
              <a:solidFill>
                <a:srgbClr val="0070C0"/>
              </a:solidFill>
              <a:effectLst/>
              <a:latin typeface="Times New Roman" panose="02020603050405020304" pitchFamily="18" charset="0"/>
              <a:ea typeface="Times New Roman" panose="02020603050405020304" pitchFamily="18" charset="0"/>
            </a:endParaRPr>
          </a:p>
          <a:p>
            <a:pPr indent="180340" algn="just" fontAlgn="base">
              <a:lnSpc>
                <a:spcPct val="150000"/>
              </a:lnSpc>
              <a:buNone/>
            </a:pPr>
            <a:r>
              <a:rPr lang="en-US" sz="3200">
                <a:solidFill>
                  <a:srgbClr val="0070C0"/>
                </a:solidFill>
                <a:effectLst/>
                <a:latin typeface="Times New Roman" panose="02020603050405020304" pitchFamily="18" charset="0"/>
                <a:ea typeface="Times New Roman" panose="02020603050405020304" pitchFamily="18" charset="0"/>
              </a:rPr>
              <a:t>Hàm root_MSLE tính toán sai số trung bình bình phương log (RMSLE) giữa giá trị thực tế và giá trị dự đoán. Đây là một chỉ số quan trọng để đánh giá độ chính xác của mô hình.</a:t>
            </a:r>
          </a:p>
          <a:p>
            <a:pPr indent="270510" algn="just" fontAlgn="base">
              <a:lnSpc>
                <a:spcPct val="150000"/>
              </a:lnSpc>
            </a:pPr>
            <a:r>
              <a:rPr lang="en-US" sz="3200">
                <a:solidFill>
                  <a:srgbClr val="0070C0"/>
                </a:solidFill>
                <a:effectLst/>
                <a:latin typeface="Times New Roman" panose="02020603050405020304" pitchFamily="18" charset="0"/>
                <a:ea typeface="Times New Roman" panose="02020603050405020304" pitchFamily="18" charset="0"/>
              </a:rPr>
              <a:t>- So sánh RMSLE giữa các mô hình</a:t>
            </a:r>
            <a:r>
              <a:rPr lang="en-US" sz="1800">
                <a:solidFill>
                  <a:srgbClr val="000000"/>
                </a:solidFill>
                <a:effectLst/>
                <a:latin typeface="Times New Roman" panose="02020603050405020304" pitchFamily="18" charset="0"/>
                <a:ea typeface="Times New Roman" panose="02020603050405020304" pitchFamily="18" charset="0"/>
              </a:rPr>
              <a:t>:</a:t>
            </a:r>
            <a:endParaRPr lang="en-US" sz="1800">
              <a:effectLst/>
              <a:latin typeface="Times New Roman" panose="02020603050405020304" pitchFamily="18" charset="0"/>
              <a:ea typeface="Times New Roman" panose="02020603050405020304" pitchFamily="18" charset="0"/>
            </a:endParaRPr>
          </a:p>
          <a:p>
            <a:br>
              <a:rPr lang="vi-VN" sz="1800" b="1">
                <a:effectLst/>
                <a:latin typeface="Times New Roman" panose="02020603050405020304" pitchFamily="18" charset="0"/>
                <a:ea typeface="Times New Roman" panose="02020603050405020304" pitchFamily="18" charset="0"/>
              </a:rPr>
            </a:br>
            <a:r>
              <a:rPr lang="vi-VN" sz="1800" b="1">
                <a:effectLst/>
                <a:latin typeface="Times New Roman" panose="02020603050405020304" pitchFamily="18" charset="0"/>
                <a:ea typeface="Times New Roman" panose="02020603050405020304" pitchFamily="18" charset="0"/>
              </a:rPr>
              <a:t> </a:t>
            </a:r>
            <a:endParaRPr lang="en-US" sz="1600">
              <a:effectLst/>
              <a:latin typeface="Times New Roman" panose="02020603050405020304" pitchFamily="18" charset="0"/>
              <a:ea typeface="Times New Roman" panose="02020603050405020304" pitchFamily="18" charset="0"/>
            </a:endParaRPr>
          </a:p>
        </p:txBody>
      </p:sp>
      <p:pic>
        <p:nvPicPr>
          <p:cNvPr id="6148" name="Picture 4" descr="Khoa học - Công nghệ - Lĩnh vực - Cổng dữ liệu Kon Tum">
            <a:extLst>
              <a:ext uri="{FF2B5EF4-FFF2-40B4-BE49-F238E27FC236}">
                <a16:creationId xmlns:a16="http://schemas.microsoft.com/office/drawing/2014/main" id="{A8ACFD34-19D7-8724-11B9-2CD0E39006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12872" y="338629"/>
            <a:ext cx="2375128" cy="23241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CFD3BC8-6EBE-263A-810E-9433C4CEA918}"/>
              </a:ext>
            </a:extLst>
          </p:cNvPr>
          <p:cNvPicPr>
            <a:picLocks noChangeAspect="1"/>
          </p:cNvPicPr>
          <p:nvPr/>
        </p:nvPicPr>
        <p:blipFill>
          <a:blip r:embed="rId6"/>
          <a:stretch>
            <a:fillRect/>
          </a:stretch>
        </p:blipFill>
        <p:spPr>
          <a:xfrm>
            <a:off x="4343400" y="5143500"/>
            <a:ext cx="9050634" cy="4488225"/>
          </a:xfrm>
          <a:prstGeom prst="rect">
            <a:avLst/>
          </a:prstGeom>
        </p:spPr>
      </p:pic>
    </p:spTree>
    <p:extLst>
      <p:ext uri="{BB962C8B-B14F-4D97-AF65-F5344CB8AC3E}">
        <p14:creationId xmlns:p14="http://schemas.microsoft.com/office/powerpoint/2010/main" val="2849723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DBE02-C7C7-B96F-D372-62C009BC5691}"/>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819D84BC-619A-C407-4386-1BB596CF424A}"/>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3177DDE9-8BAF-5A29-F782-6FCE0250B1C0}"/>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63A58F48-BA75-1904-C7BB-33146D846D4E}"/>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3" name="TextBox 2">
            <a:extLst>
              <a:ext uri="{FF2B5EF4-FFF2-40B4-BE49-F238E27FC236}">
                <a16:creationId xmlns:a16="http://schemas.microsoft.com/office/drawing/2014/main" id="{D6AB552B-0F5B-5E0C-55D6-962E6BC43044}"/>
              </a:ext>
            </a:extLst>
          </p:cNvPr>
          <p:cNvSpPr txBox="1"/>
          <p:nvPr/>
        </p:nvSpPr>
        <p:spPr>
          <a:xfrm>
            <a:off x="304800" y="1242432"/>
            <a:ext cx="17678400" cy="3824124"/>
          </a:xfrm>
          <a:prstGeom prst="rect">
            <a:avLst/>
          </a:prstGeom>
          <a:noFill/>
        </p:spPr>
        <p:txBody>
          <a:bodyPr wrap="square">
            <a:spAutoFit/>
          </a:bodyPr>
          <a:lstStyle/>
          <a:p>
            <a:pPr algn="just">
              <a:lnSpc>
                <a:spcPct val="125000"/>
              </a:lnSpc>
              <a:spcBef>
                <a:spcPts val="600"/>
              </a:spcBef>
              <a:spcAft>
                <a:spcPts val="600"/>
              </a:spcAft>
              <a:buNone/>
            </a:pPr>
            <a:r>
              <a:rPr lang="en-US" sz="3400">
                <a:solidFill>
                  <a:srgbClr val="0070C0"/>
                </a:solidFill>
                <a:effectLst/>
                <a:latin typeface="Times New Roman" panose="02020603050405020304" pitchFamily="18" charset="0"/>
                <a:ea typeface="Times New Roman" panose="02020603050405020304" pitchFamily="18" charset="0"/>
              </a:rPr>
              <a:t> </a:t>
            </a:r>
            <a:r>
              <a:rPr lang="vi-VN" sz="3400" b="1">
                <a:solidFill>
                  <a:srgbClr val="0070C0"/>
                </a:solidFill>
                <a:effectLst/>
                <a:latin typeface="Times New Roman" panose="02020603050405020304" pitchFamily="18" charset="0"/>
                <a:ea typeface="Times New Roman" panose="02020603050405020304" pitchFamily="18" charset="0"/>
              </a:rPr>
              <a:t>3.</a:t>
            </a:r>
            <a:r>
              <a:rPr lang="en-US" sz="3400" b="1">
                <a:solidFill>
                  <a:srgbClr val="0070C0"/>
                </a:solidFill>
                <a:latin typeface="Times New Roman" panose="02020603050405020304" pitchFamily="18" charset="0"/>
                <a:ea typeface="Times New Roman" panose="02020603050405020304" pitchFamily="18" charset="0"/>
              </a:rPr>
              <a:t>2</a:t>
            </a:r>
            <a:r>
              <a:rPr lang="vi-VN" sz="3400" b="1">
                <a:solidFill>
                  <a:srgbClr val="0070C0"/>
                </a:solidFill>
                <a:effectLst/>
                <a:latin typeface="Times New Roman" panose="02020603050405020304" pitchFamily="18" charset="0"/>
                <a:ea typeface="Times New Roman" panose="02020603050405020304" pitchFamily="18" charset="0"/>
              </a:rPr>
              <a:t>. Phân tích kết quả</a:t>
            </a:r>
            <a:endParaRPr lang="en-US" sz="3400">
              <a:solidFill>
                <a:srgbClr val="0070C0"/>
              </a:solidFill>
              <a:effectLst/>
              <a:latin typeface="Times New Roman" panose="02020603050405020304" pitchFamily="18" charset="0"/>
              <a:ea typeface="Times New Roman" panose="02020603050405020304" pitchFamily="18" charset="0"/>
            </a:endParaRPr>
          </a:p>
          <a:p>
            <a:pPr indent="90170" algn="just" fontAlgn="base">
              <a:lnSpc>
                <a:spcPct val="150000"/>
              </a:lnSpc>
              <a:buNone/>
            </a:pPr>
            <a:r>
              <a:rPr lang="en-US" sz="3000" b="1">
                <a:solidFill>
                  <a:srgbClr val="0070C0"/>
                </a:solidFill>
                <a:effectLst/>
                <a:latin typeface="Times New Roman" panose="02020603050405020304" pitchFamily="18" charset="0"/>
                <a:ea typeface="Times New Roman" panose="02020603050405020304" pitchFamily="18" charset="0"/>
              </a:rPr>
              <a:t>3.2.2. Phân tích sai số dự đoán</a:t>
            </a:r>
            <a:endParaRPr lang="en-US" sz="3000">
              <a:solidFill>
                <a:srgbClr val="0070C0"/>
              </a:solidFill>
              <a:effectLst/>
              <a:latin typeface="Times New Roman" panose="02020603050405020304" pitchFamily="18" charset="0"/>
              <a:ea typeface="Times New Roman" panose="02020603050405020304" pitchFamily="18" charset="0"/>
            </a:endParaRPr>
          </a:p>
          <a:p>
            <a:pPr indent="180340" algn="just" fontAlgn="base">
              <a:lnSpc>
                <a:spcPct val="150000"/>
              </a:lnSpc>
              <a:buNone/>
            </a:pPr>
            <a:r>
              <a:rPr lang="en-US" sz="3000">
                <a:solidFill>
                  <a:srgbClr val="0070C0"/>
                </a:solidFill>
                <a:effectLst/>
                <a:latin typeface="Times New Roman" panose="02020603050405020304" pitchFamily="18" charset="0"/>
                <a:ea typeface="Times New Roman" panose="02020603050405020304" pitchFamily="18" charset="0"/>
              </a:rPr>
              <a:t>Tạo một DataFrame để hiển thị RMSLE của từng mô hình và vẽ biểu đồ cột để so sánh. Điều này giúp bạn dễ dàng nhận thấy mô hình nào hoạt động tốt hơn dựa trên sai số RMSLE.</a:t>
            </a:r>
          </a:p>
          <a:p>
            <a:pPr>
              <a:buNone/>
            </a:pPr>
            <a:r>
              <a:rPr lang="en-US" sz="3000">
                <a:solidFill>
                  <a:srgbClr val="0070C0"/>
                </a:solidFill>
                <a:effectLst/>
                <a:latin typeface="Times New Roman" panose="02020603050405020304" pitchFamily="18" charset="0"/>
                <a:ea typeface="Times New Roman" panose="02020603050405020304" pitchFamily="18" charset="0"/>
              </a:rPr>
              <a:t>- Dự đoán và so sánh giá trị thực tế với giá trị dự đoán</a:t>
            </a:r>
            <a:br>
              <a:rPr lang="vi-VN" sz="3000" b="1">
                <a:solidFill>
                  <a:srgbClr val="0070C0"/>
                </a:solidFill>
                <a:effectLst/>
                <a:latin typeface="Times New Roman" panose="02020603050405020304" pitchFamily="18" charset="0"/>
                <a:ea typeface="Times New Roman" panose="02020603050405020304" pitchFamily="18" charset="0"/>
              </a:rPr>
            </a:br>
            <a:r>
              <a:rPr lang="vi-VN" sz="3000" b="1">
                <a:solidFill>
                  <a:srgbClr val="0070C0"/>
                </a:solidFill>
                <a:effectLst/>
                <a:latin typeface="Times New Roman" panose="02020603050405020304" pitchFamily="18" charset="0"/>
                <a:ea typeface="Times New Roman" panose="02020603050405020304" pitchFamily="18" charset="0"/>
              </a:rPr>
              <a:t> </a:t>
            </a:r>
            <a:endParaRPr lang="en-US" sz="3000">
              <a:solidFill>
                <a:srgbClr val="0070C0"/>
              </a:solidFill>
              <a:effectLst/>
              <a:latin typeface="Times New Roman" panose="02020603050405020304" pitchFamily="18" charset="0"/>
              <a:ea typeface="Times New Roman" panose="02020603050405020304" pitchFamily="18" charset="0"/>
            </a:endParaRPr>
          </a:p>
        </p:txBody>
      </p:sp>
      <p:pic>
        <p:nvPicPr>
          <p:cNvPr id="6148" name="Picture 4" descr="Khoa học - Công nghệ - Lĩnh vực - Cổng dữ liệu Kon Tum">
            <a:extLst>
              <a:ext uri="{FF2B5EF4-FFF2-40B4-BE49-F238E27FC236}">
                <a16:creationId xmlns:a16="http://schemas.microsoft.com/office/drawing/2014/main" id="{BA2341E9-C935-245A-3E8E-55D41EFE45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12872" y="338629"/>
            <a:ext cx="2375128" cy="23241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0312059-F7F0-C0D2-CBC6-D5E0EABD89F6}"/>
              </a:ext>
            </a:extLst>
          </p:cNvPr>
          <p:cNvSpPr txBox="1"/>
          <p:nvPr/>
        </p:nvSpPr>
        <p:spPr>
          <a:xfrm>
            <a:off x="11516258" y="4686300"/>
            <a:ext cx="6187134" cy="4856842"/>
          </a:xfrm>
          <a:prstGeom prst="rect">
            <a:avLst/>
          </a:prstGeom>
          <a:noFill/>
        </p:spPr>
        <p:txBody>
          <a:bodyPr wrap="square">
            <a:spAutoFit/>
          </a:bodyPr>
          <a:lstStyle/>
          <a:p>
            <a:pPr indent="180340" algn="just">
              <a:lnSpc>
                <a:spcPct val="150000"/>
              </a:lnSpc>
            </a:pPr>
            <a:r>
              <a:rPr lang="en-US" sz="3000">
                <a:solidFill>
                  <a:srgbClr val="0070C0"/>
                </a:solidFill>
                <a:effectLst/>
                <a:latin typeface="Times New Roman" panose="02020603050405020304" pitchFamily="18" charset="0"/>
                <a:ea typeface="Times New Roman" panose="02020603050405020304" pitchFamily="18" charset="0"/>
              </a:rPr>
              <a:t>Đoạn mã này vẽ biểu đồ phân tán để so sánh giá trị thực tế với giá trị dự đoán từ hai mô hình. Đường thẳng màu đỏ thể hiện "Perfect Prediction" (dự đoán hoàn hảo). Nếu các điểm nằm gần đường này, điều đó cho thấy mô hình dự đoán tốt.</a:t>
            </a:r>
          </a:p>
        </p:txBody>
      </p:sp>
      <p:pic>
        <p:nvPicPr>
          <p:cNvPr id="10" name="Picture 9">
            <a:extLst>
              <a:ext uri="{FF2B5EF4-FFF2-40B4-BE49-F238E27FC236}">
                <a16:creationId xmlns:a16="http://schemas.microsoft.com/office/drawing/2014/main" id="{CAA916CE-E32D-9040-02D2-95E9ADC9DAE8}"/>
              </a:ext>
            </a:extLst>
          </p:cNvPr>
          <p:cNvPicPr>
            <a:picLocks noChangeAspect="1"/>
          </p:cNvPicPr>
          <p:nvPr/>
        </p:nvPicPr>
        <p:blipFill>
          <a:blip r:embed="rId6"/>
          <a:stretch>
            <a:fillRect/>
          </a:stretch>
        </p:blipFill>
        <p:spPr>
          <a:xfrm>
            <a:off x="944294" y="5025532"/>
            <a:ext cx="8796853" cy="4517610"/>
          </a:xfrm>
          <a:prstGeom prst="rect">
            <a:avLst/>
          </a:prstGeom>
        </p:spPr>
      </p:pic>
    </p:spTree>
    <p:extLst>
      <p:ext uri="{BB962C8B-B14F-4D97-AF65-F5344CB8AC3E}">
        <p14:creationId xmlns:p14="http://schemas.microsoft.com/office/powerpoint/2010/main" val="1544369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02453-2065-D61F-2F9D-CEF6085C5148}"/>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8011EE0A-E0F1-5EA9-1C8D-B27175B3503D}"/>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A5C60A72-8516-2F53-4C1E-49DD760ECD8A}"/>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20838E25-B086-3EB2-1A38-B588F6527742}"/>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pic>
        <p:nvPicPr>
          <p:cNvPr id="3" name="Picture 2">
            <a:extLst>
              <a:ext uri="{FF2B5EF4-FFF2-40B4-BE49-F238E27FC236}">
                <a16:creationId xmlns:a16="http://schemas.microsoft.com/office/drawing/2014/main" id="{DA18781B-ABBE-1665-1248-B53EBF903F6A}"/>
              </a:ext>
            </a:extLst>
          </p:cNvPr>
          <p:cNvPicPr>
            <a:picLocks noChangeAspect="1"/>
          </p:cNvPicPr>
          <p:nvPr/>
        </p:nvPicPr>
        <p:blipFill>
          <a:blip r:embed="rId5"/>
          <a:stretch>
            <a:fillRect/>
          </a:stretch>
        </p:blipFill>
        <p:spPr>
          <a:xfrm>
            <a:off x="457200" y="3621174"/>
            <a:ext cx="8954577" cy="4953000"/>
          </a:xfrm>
          <a:prstGeom prst="rect">
            <a:avLst/>
          </a:prstGeom>
        </p:spPr>
      </p:pic>
      <p:sp>
        <p:nvSpPr>
          <p:cNvPr id="8" name="TextBox 7">
            <a:extLst>
              <a:ext uri="{FF2B5EF4-FFF2-40B4-BE49-F238E27FC236}">
                <a16:creationId xmlns:a16="http://schemas.microsoft.com/office/drawing/2014/main" id="{FDD8637C-BD2D-A455-4913-A72C2CBE2CB7}"/>
              </a:ext>
            </a:extLst>
          </p:cNvPr>
          <p:cNvSpPr txBox="1"/>
          <p:nvPr/>
        </p:nvSpPr>
        <p:spPr>
          <a:xfrm>
            <a:off x="-2667000" y="1445414"/>
            <a:ext cx="11811000" cy="719877"/>
          </a:xfrm>
          <a:prstGeom prst="rect">
            <a:avLst/>
          </a:prstGeom>
          <a:noFill/>
        </p:spPr>
        <p:txBody>
          <a:bodyPr wrap="square">
            <a:spAutoFit/>
          </a:bodyPr>
          <a:lstStyle/>
          <a:p>
            <a:pPr algn="ctr">
              <a:lnSpc>
                <a:spcPct val="125000"/>
              </a:lnSpc>
              <a:spcBef>
                <a:spcPts val="600"/>
              </a:spcBef>
              <a:spcAft>
                <a:spcPts val="600"/>
              </a:spcAft>
              <a:buNone/>
            </a:pPr>
            <a:r>
              <a:rPr lang="en-US" sz="3600" b="1">
                <a:solidFill>
                  <a:srgbClr val="0070C0"/>
                </a:solidFill>
                <a:effectLst/>
                <a:latin typeface="Times New Roman" panose="02020603050405020304" pitchFamily="18" charset="0"/>
                <a:ea typeface="Times New Roman" panose="02020603050405020304" pitchFamily="18" charset="0"/>
              </a:rPr>
              <a:t>Một số đoạn code</a:t>
            </a:r>
            <a:endParaRPr lang="en-US" sz="3600">
              <a:solidFill>
                <a:srgbClr val="0070C0"/>
              </a:solidFill>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F1A393BD-2B95-BA4B-5BC7-31B86E36E3EE}"/>
              </a:ext>
            </a:extLst>
          </p:cNvPr>
          <p:cNvPicPr>
            <a:picLocks noChangeAspect="1"/>
          </p:cNvPicPr>
          <p:nvPr/>
        </p:nvPicPr>
        <p:blipFill>
          <a:blip r:embed="rId6"/>
          <a:stretch>
            <a:fillRect/>
          </a:stretch>
        </p:blipFill>
        <p:spPr>
          <a:xfrm>
            <a:off x="10595593" y="3467100"/>
            <a:ext cx="6759718" cy="5259474"/>
          </a:xfrm>
          <a:prstGeom prst="rect">
            <a:avLst/>
          </a:prstGeom>
        </p:spPr>
      </p:pic>
    </p:spTree>
    <p:extLst>
      <p:ext uri="{BB962C8B-B14F-4D97-AF65-F5344CB8AC3E}">
        <p14:creationId xmlns:p14="http://schemas.microsoft.com/office/powerpoint/2010/main" val="1004018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D31A0-345E-033B-4629-3E7C0873178F}"/>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FA72ECD8-2D0F-D236-92DE-60C35E377184}"/>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F489F1FA-551F-B30C-5141-E67110B72ABD}"/>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045B1B0F-B6C3-4166-BD39-9DEBA5876276}"/>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8" name="TextBox 7">
            <a:extLst>
              <a:ext uri="{FF2B5EF4-FFF2-40B4-BE49-F238E27FC236}">
                <a16:creationId xmlns:a16="http://schemas.microsoft.com/office/drawing/2014/main" id="{77587E03-2904-AD4C-847A-DA0871153CA7}"/>
              </a:ext>
            </a:extLst>
          </p:cNvPr>
          <p:cNvSpPr txBox="1"/>
          <p:nvPr/>
        </p:nvSpPr>
        <p:spPr>
          <a:xfrm>
            <a:off x="-2667000" y="1445414"/>
            <a:ext cx="11811000" cy="719877"/>
          </a:xfrm>
          <a:prstGeom prst="rect">
            <a:avLst/>
          </a:prstGeom>
          <a:noFill/>
        </p:spPr>
        <p:txBody>
          <a:bodyPr wrap="square">
            <a:spAutoFit/>
          </a:bodyPr>
          <a:lstStyle/>
          <a:p>
            <a:pPr algn="ctr">
              <a:lnSpc>
                <a:spcPct val="125000"/>
              </a:lnSpc>
              <a:spcBef>
                <a:spcPts val="600"/>
              </a:spcBef>
              <a:spcAft>
                <a:spcPts val="600"/>
              </a:spcAft>
              <a:buNone/>
            </a:pPr>
            <a:r>
              <a:rPr lang="en-US" sz="3600" b="1">
                <a:solidFill>
                  <a:srgbClr val="0070C0"/>
                </a:solidFill>
                <a:effectLst/>
                <a:latin typeface="Times New Roman" panose="02020603050405020304" pitchFamily="18" charset="0"/>
                <a:ea typeface="Times New Roman" panose="02020603050405020304" pitchFamily="18" charset="0"/>
              </a:rPr>
              <a:t>Biểu đồ bảng</a:t>
            </a:r>
            <a:endParaRPr lang="en-US" sz="3600">
              <a:solidFill>
                <a:srgbClr val="0070C0"/>
              </a:solidFill>
              <a:effectLst/>
              <a:latin typeface="Times New Roman" panose="02020603050405020304" pitchFamily="18" charset="0"/>
              <a:ea typeface="Times New Roman" panose="02020603050405020304" pitchFamily="18" charset="0"/>
            </a:endParaRPr>
          </a:p>
        </p:txBody>
      </p:sp>
      <p:pic>
        <p:nvPicPr>
          <p:cNvPr id="10" name="Picture 9">
            <a:extLst>
              <a:ext uri="{FF2B5EF4-FFF2-40B4-BE49-F238E27FC236}">
                <a16:creationId xmlns:a16="http://schemas.microsoft.com/office/drawing/2014/main" id="{FEA37B9A-BF70-9970-B9FE-35C23194F7DA}"/>
              </a:ext>
            </a:extLst>
          </p:cNvPr>
          <p:cNvPicPr>
            <a:picLocks noChangeAspect="1"/>
          </p:cNvPicPr>
          <p:nvPr/>
        </p:nvPicPr>
        <p:blipFill>
          <a:blip r:embed="rId5"/>
          <a:stretch>
            <a:fillRect/>
          </a:stretch>
        </p:blipFill>
        <p:spPr>
          <a:xfrm>
            <a:off x="10287000" y="2519556"/>
            <a:ext cx="6032218" cy="3400387"/>
          </a:xfrm>
          <a:prstGeom prst="rect">
            <a:avLst/>
          </a:prstGeom>
        </p:spPr>
      </p:pic>
      <p:pic>
        <p:nvPicPr>
          <p:cNvPr id="12" name="Picture 11">
            <a:extLst>
              <a:ext uri="{FF2B5EF4-FFF2-40B4-BE49-F238E27FC236}">
                <a16:creationId xmlns:a16="http://schemas.microsoft.com/office/drawing/2014/main" id="{6637B5BA-81CC-F46E-B6EE-3A369A8D1CFB}"/>
              </a:ext>
            </a:extLst>
          </p:cNvPr>
          <p:cNvPicPr>
            <a:picLocks noChangeAspect="1"/>
          </p:cNvPicPr>
          <p:nvPr/>
        </p:nvPicPr>
        <p:blipFill>
          <a:blip r:embed="rId6"/>
          <a:stretch>
            <a:fillRect/>
          </a:stretch>
        </p:blipFill>
        <p:spPr>
          <a:xfrm>
            <a:off x="1418294" y="2393081"/>
            <a:ext cx="6796201" cy="3283820"/>
          </a:xfrm>
          <a:prstGeom prst="rect">
            <a:avLst/>
          </a:prstGeom>
        </p:spPr>
      </p:pic>
      <p:pic>
        <p:nvPicPr>
          <p:cNvPr id="14" name="Picture 13">
            <a:extLst>
              <a:ext uri="{FF2B5EF4-FFF2-40B4-BE49-F238E27FC236}">
                <a16:creationId xmlns:a16="http://schemas.microsoft.com/office/drawing/2014/main" id="{0378AF88-7E5F-2198-D357-39353F26E49C}"/>
              </a:ext>
            </a:extLst>
          </p:cNvPr>
          <p:cNvPicPr>
            <a:picLocks noChangeAspect="1"/>
          </p:cNvPicPr>
          <p:nvPr/>
        </p:nvPicPr>
        <p:blipFill>
          <a:blip r:embed="rId7"/>
          <a:stretch>
            <a:fillRect/>
          </a:stretch>
        </p:blipFill>
        <p:spPr>
          <a:xfrm>
            <a:off x="1399415" y="6091708"/>
            <a:ext cx="6796201" cy="4081213"/>
          </a:xfrm>
          <a:prstGeom prst="rect">
            <a:avLst/>
          </a:prstGeom>
        </p:spPr>
      </p:pic>
      <p:pic>
        <p:nvPicPr>
          <p:cNvPr id="16" name="Picture 15">
            <a:extLst>
              <a:ext uri="{FF2B5EF4-FFF2-40B4-BE49-F238E27FC236}">
                <a16:creationId xmlns:a16="http://schemas.microsoft.com/office/drawing/2014/main" id="{28D8CCE7-B6FD-94DA-6443-1592A58F0475}"/>
              </a:ext>
            </a:extLst>
          </p:cNvPr>
          <p:cNvPicPr>
            <a:picLocks noChangeAspect="1"/>
          </p:cNvPicPr>
          <p:nvPr/>
        </p:nvPicPr>
        <p:blipFill>
          <a:blip r:embed="rId8"/>
          <a:stretch>
            <a:fillRect/>
          </a:stretch>
        </p:blipFill>
        <p:spPr>
          <a:xfrm>
            <a:off x="10287000" y="6274209"/>
            <a:ext cx="6182271" cy="3369561"/>
          </a:xfrm>
          <a:prstGeom prst="rect">
            <a:avLst/>
          </a:prstGeom>
        </p:spPr>
      </p:pic>
      <p:sp>
        <p:nvSpPr>
          <p:cNvPr id="18" name="TextBox 17">
            <a:extLst>
              <a:ext uri="{FF2B5EF4-FFF2-40B4-BE49-F238E27FC236}">
                <a16:creationId xmlns:a16="http://schemas.microsoft.com/office/drawing/2014/main" id="{6EA0AE86-38DE-DD4F-9FA3-11A90E483507}"/>
              </a:ext>
            </a:extLst>
          </p:cNvPr>
          <p:cNvSpPr txBox="1"/>
          <p:nvPr/>
        </p:nvSpPr>
        <p:spPr>
          <a:xfrm>
            <a:off x="8458200" y="1445413"/>
            <a:ext cx="10478728" cy="719877"/>
          </a:xfrm>
          <a:prstGeom prst="rect">
            <a:avLst/>
          </a:prstGeom>
          <a:noFill/>
        </p:spPr>
        <p:txBody>
          <a:bodyPr wrap="square">
            <a:spAutoFit/>
          </a:bodyPr>
          <a:lstStyle/>
          <a:p>
            <a:pPr algn="ctr">
              <a:lnSpc>
                <a:spcPct val="125000"/>
              </a:lnSpc>
              <a:spcBef>
                <a:spcPts val="600"/>
              </a:spcBef>
              <a:spcAft>
                <a:spcPts val="600"/>
              </a:spcAft>
              <a:buNone/>
            </a:pPr>
            <a:r>
              <a:rPr lang="en-US" sz="3600" b="1">
                <a:solidFill>
                  <a:srgbClr val="0070C0"/>
                </a:solidFill>
                <a:effectLst/>
                <a:latin typeface="Times New Roman" panose="02020603050405020304" pitchFamily="18" charset="0"/>
                <a:ea typeface="Times New Roman" panose="02020603050405020304" pitchFamily="18" charset="0"/>
              </a:rPr>
              <a:t>Thông số </a:t>
            </a:r>
            <a:endParaRPr lang="en-US" sz="3600">
              <a:solidFill>
                <a:srgbClr val="0070C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17826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3" name="Freeform 3"/>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4" name="Freeform 4"/>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5" name="TextBox 5"/>
          <p:cNvSpPr txBox="1"/>
          <p:nvPr/>
        </p:nvSpPr>
        <p:spPr>
          <a:xfrm>
            <a:off x="4114800" y="3924300"/>
            <a:ext cx="10878311" cy="3352800"/>
          </a:xfrm>
          <a:prstGeom prst="rect">
            <a:avLst/>
          </a:prstGeom>
        </p:spPr>
        <p:txBody>
          <a:bodyPr wrap="square" lIns="0" tIns="0" rIns="0" bIns="0" rtlCol="0" anchor="t">
            <a:spAutoFit/>
          </a:bodyPr>
          <a:lstStyle/>
          <a:p>
            <a:pPr algn="ctr">
              <a:lnSpc>
                <a:spcPts val="6119"/>
              </a:lnSpc>
              <a:spcBef>
                <a:spcPct val="0"/>
              </a:spcBef>
            </a:pPr>
            <a:r>
              <a:rPr lang="en-US" sz="10000">
                <a:solidFill>
                  <a:srgbClr val="0070C0"/>
                </a:solidFill>
                <a:latin typeface="Helvetica World"/>
                <a:ea typeface="Helvetica World"/>
                <a:cs typeface="Helvetica World"/>
                <a:sym typeface="Helvetica World"/>
              </a:rPr>
              <a:t>Tổng Quan </a:t>
            </a:r>
          </a:p>
          <a:p>
            <a:pPr algn="ctr">
              <a:lnSpc>
                <a:spcPts val="6119"/>
              </a:lnSpc>
              <a:spcBef>
                <a:spcPct val="0"/>
              </a:spcBef>
            </a:pPr>
            <a:endParaRPr lang="en-US" sz="10000">
              <a:solidFill>
                <a:srgbClr val="0070C0"/>
              </a:solidFill>
              <a:latin typeface="Helvetica World"/>
              <a:ea typeface="Helvetica World"/>
              <a:cs typeface="Helvetica World"/>
              <a:sym typeface="Helvetica World"/>
            </a:endParaRPr>
          </a:p>
          <a:p>
            <a:pPr algn="ctr">
              <a:lnSpc>
                <a:spcPts val="6119"/>
              </a:lnSpc>
              <a:spcBef>
                <a:spcPct val="0"/>
              </a:spcBef>
            </a:pPr>
            <a:r>
              <a:rPr lang="en-US" sz="10000">
                <a:solidFill>
                  <a:srgbClr val="0070C0"/>
                </a:solidFill>
                <a:latin typeface="Helvetica World"/>
                <a:ea typeface="Helvetica World"/>
                <a:cs typeface="Helvetica World"/>
                <a:sym typeface="Helvetica World"/>
              </a:rPr>
              <a:t>về đề tài</a:t>
            </a:r>
          </a:p>
          <a:p>
            <a:pPr algn="ctr">
              <a:lnSpc>
                <a:spcPts val="6119"/>
              </a:lnSpc>
              <a:spcBef>
                <a:spcPct val="0"/>
              </a:spcBef>
            </a:pPr>
            <a:endParaRPr lang="en-US" sz="10000">
              <a:solidFill>
                <a:srgbClr val="00AFEF"/>
              </a:solidFill>
              <a:latin typeface="Helvetica World"/>
              <a:ea typeface="Helvetica World"/>
              <a:cs typeface="Helvetica World"/>
              <a:sym typeface="Helvetica World"/>
            </a:endParaRPr>
          </a:p>
        </p:txBody>
      </p:sp>
      <p:sp>
        <p:nvSpPr>
          <p:cNvPr id="6" name="Title 5">
            <a:extLst>
              <a:ext uri="{FF2B5EF4-FFF2-40B4-BE49-F238E27FC236}">
                <a16:creationId xmlns:a16="http://schemas.microsoft.com/office/drawing/2014/main" id="{D8370F71-0FF5-8E65-72A9-0DD52350B420}"/>
              </a:ext>
            </a:extLst>
          </p:cNvPr>
          <p:cNvSpPr>
            <a:spLocks noGrp="1"/>
          </p:cNvSpPr>
          <p:nvPr>
            <p:ph type="title"/>
          </p:nvPr>
        </p:nvSpPr>
        <p:spPr>
          <a:xfrm>
            <a:off x="-199272" y="3009900"/>
            <a:ext cx="6600072" cy="3581400"/>
          </a:xfrm>
        </p:spPr>
        <p:txBody>
          <a:bodyPr>
            <a:normAutofit/>
          </a:bodyPr>
          <a:lstStyle/>
          <a:p>
            <a:r>
              <a:rPr lang="vi-VN" sz="8000" b="1">
                <a:solidFill>
                  <a:srgbClr val="0070C0"/>
                </a:solidFill>
                <a:effectLst/>
                <a:latin typeface="Times New Roman" panose="02020603050405020304" pitchFamily="18" charset="0"/>
                <a:ea typeface="Times New Roman" panose="02020603050405020304" pitchFamily="18" charset="0"/>
              </a:rPr>
              <a:t>PHẦN I</a:t>
            </a:r>
            <a:r>
              <a:rPr lang="en-US" sz="8000">
                <a:solidFill>
                  <a:srgbClr val="0070C0"/>
                </a:solidFill>
              </a:rPr>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a:extLst>
            <a:ext uri="{FF2B5EF4-FFF2-40B4-BE49-F238E27FC236}">
              <a16:creationId xmlns:a16="http://schemas.microsoft.com/office/drawing/2014/main" id="{B11D1302-3CDA-DAE2-FDC1-166A4C747950}"/>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98578B5C-D412-0933-78F2-F40E2EC5E88C}"/>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3"/>
            <a:stretch>
              <a:fillRect l="-177" r="-177"/>
            </a:stretch>
          </a:blipFill>
        </p:spPr>
        <p:txBody>
          <a:bodyPr/>
          <a:lstStyle/>
          <a:p>
            <a:endParaRPr lang="en-US"/>
          </a:p>
        </p:txBody>
      </p:sp>
      <p:sp>
        <p:nvSpPr>
          <p:cNvPr id="5" name="Freeform 3">
            <a:extLst>
              <a:ext uri="{FF2B5EF4-FFF2-40B4-BE49-F238E27FC236}">
                <a16:creationId xmlns:a16="http://schemas.microsoft.com/office/drawing/2014/main" id="{1380043E-6D66-398F-38F8-03D6EE82A3B8}"/>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4"/>
            <a:stretch>
              <a:fillRect l="-176" r="-176"/>
            </a:stretch>
          </a:blipFill>
        </p:spPr>
        <p:txBody>
          <a:bodyPr/>
          <a:lstStyle/>
          <a:p>
            <a:endParaRPr lang="en-US"/>
          </a:p>
        </p:txBody>
      </p:sp>
      <p:sp>
        <p:nvSpPr>
          <p:cNvPr id="6" name="Freeform 4">
            <a:extLst>
              <a:ext uri="{FF2B5EF4-FFF2-40B4-BE49-F238E27FC236}">
                <a16:creationId xmlns:a16="http://schemas.microsoft.com/office/drawing/2014/main" id="{AD658CE4-A2D9-9774-A6EC-BAE4187D81D1}"/>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5"/>
            <a:stretch>
              <a:fillRect l="-444" r="-444"/>
            </a:stretch>
          </a:blipFill>
        </p:spPr>
        <p:txBody>
          <a:bodyPr/>
          <a:lstStyle/>
          <a:p>
            <a:endParaRPr lang="en-US"/>
          </a:p>
        </p:txBody>
      </p:sp>
      <p:sp>
        <p:nvSpPr>
          <p:cNvPr id="10" name="Rectangle 9">
            <a:extLst>
              <a:ext uri="{FF2B5EF4-FFF2-40B4-BE49-F238E27FC236}">
                <a16:creationId xmlns:a16="http://schemas.microsoft.com/office/drawing/2014/main" id="{C15AAE88-1AAE-ABC2-5EC5-F3399570FB02}"/>
              </a:ext>
            </a:extLst>
          </p:cNvPr>
          <p:cNvSpPr/>
          <p:nvPr/>
        </p:nvSpPr>
        <p:spPr>
          <a:xfrm>
            <a:off x="2688355" y="1562100"/>
            <a:ext cx="12932645" cy="6477000"/>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B54593D-5F28-B722-191F-C0BD756E0E92}"/>
              </a:ext>
            </a:extLst>
          </p:cNvPr>
          <p:cNvSpPr txBox="1"/>
          <p:nvPr/>
        </p:nvSpPr>
        <p:spPr>
          <a:xfrm>
            <a:off x="3134877" y="2910840"/>
            <a:ext cx="12018245" cy="4959050"/>
          </a:xfrm>
          <a:prstGeom prst="rect">
            <a:avLst/>
          </a:prstGeom>
          <a:noFill/>
        </p:spPr>
        <p:txBody>
          <a:bodyPr wrap="square">
            <a:spAutoFit/>
          </a:bodyPr>
          <a:lstStyle/>
          <a:p>
            <a:pPr algn="just">
              <a:lnSpc>
                <a:spcPct val="125000"/>
              </a:lnSpc>
              <a:spcBef>
                <a:spcPts val="600"/>
              </a:spcBef>
              <a:spcAft>
                <a:spcPts val="600"/>
              </a:spcAft>
            </a:pPr>
            <a:r>
              <a:rPr lang="vi-VN" sz="3200">
                <a:solidFill>
                  <a:schemeClr val="bg1"/>
                </a:solidFill>
                <a:effectLst/>
                <a:latin typeface="Times New Roman" panose="02020603050405020304" pitchFamily="18" charset="0"/>
                <a:ea typeface="Times New Roman" panose="02020603050405020304" pitchFamily="18" charset="0"/>
              </a:rPr>
              <a:t>Đề tài đã xây dựng thành công một ứng dụng dự đoán giá nhà với độ chính xác cao. Các kết quả cho thấy rằng việc sử dụng các mô hình học máy có thể mang lại những dự đoán giá trị cho thị trường bất động sản. Tuy nhiên, còn nhiều yếu tố khác có thể ảnh hưởng đến giá nhà mà chưa được xem xét, do đó, nghiên cứu tiếp theo có thể mở rộng thêm các yếu tố này để cải thiện độ chính xác của mô hình. Việc tối ưu hóa mô hình và thử nghiệm với các thuật toán khác cũng là những hướng đi tiềm năng cho nghiên cứu trong tương lai.</a:t>
            </a:r>
            <a:endParaRPr lang="en-US" sz="3200">
              <a:solidFill>
                <a:schemeClr val="bg1"/>
              </a:solidFill>
              <a:effectLst/>
              <a:latin typeface="Times New Roman" panose="02020603050405020304" pitchFamily="18" charset="0"/>
              <a:ea typeface="Times New Roman" panose="02020603050405020304" pitchFamily="18" charset="0"/>
            </a:endParaRPr>
          </a:p>
        </p:txBody>
      </p:sp>
      <p:sp>
        <p:nvSpPr>
          <p:cNvPr id="14" name="TextBox 13">
            <a:extLst>
              <a:ext uri="{FF2B5EF4-FFF2-40B4-BE49-F238E27FC236}">
                <a16:creationId xmlns:a16="http://schemas.microsoft.com/office/drawing/2014/main" id="{9BBD8CF4-8EC3-E0FE-2A8E-A35ED540A111}"/>
              </a:ext>
            </a:extLst>
          </p:cNvPr>
          <p:cNvSpPr txBox="1"/>
          <p:nvPr/>
        </p:nvSpPr>
        <p:spPr>
          <a:xfrm>
            <a:off x="7429499" y="1693902"/>
            <a:ext cx="3429000" cy="1107996"/>
          </a:xfrm>
          <a:prstGeom prst="rect">
            <a:avLst/>
          </a:prstGeom>
          <a:noFill/>
        </p:spPr>
        <p:txBody>
          <a:bodyPr wrap="square">
            <a:spAutoFit/>
          </a:bodyPr>
          <a:lstStyle/>
          <a:p>
            <a:pPr algn="ctr"/>
            <a:r>
              <a:rPr lang="en-US" sz="6600" b="1">
                <a:solidFill>
                  <a:schemeClr val="bg1"/>
                </a:solidFill>
              </a:rPr>
              <a:t>Kết Luận</a:t>
            </a:r>
          </a:p>
        </p:txBody>
      </p:sp>
    </p:spTree>
    <p:extLst>
      <p:ext uri="{BB962C8B-B14F-4D97-AF65-F5344CB8AC3E}">
        <p14:creationId xmlns:p14="http://schemas.microsoft.com/office/powerpoint/2010/main" val="13590678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97DF9-C7B0-68A8-9E5F-C26BB65CE34E}"/>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4B926F18-4207-0071-FB92-8967B1F68904}"/>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12DA7FF6-CE57-28A3-45D6-2B057ECCEA0B}"/>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6AF61FE1-0C78-2D2B-EFF8-15C4227DF643}"/>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3" name="TextBox 2">
            <a:extLst>
              <a:ext uri="{FF2B5EF4-FFF2-40B4-BE49-F238E27FC236}">
                <a16:creationId xmlns:a16="http://schemas.microsoft.com/office/drawing/2014/main" id="{27CF4B29-8FF2-DE71-5705-40F928C9D713}"/>
              </a:ext>
            </a:extLst>
          </p:cNvPr>
          <p:cNvSpPr txBox="1"/>
          <p:nvPr/>
        </p:nvSpPr>
        <p:spPr>
          <a:xfrm>
            <a:off x="2688355" y="2095500"/>
            <a:ext cx="13106400" cy="6417141"/>
          </a:xfrm>
          <a:prstGeom prst="rect">
            <a:avLst/>
          </a:prstGeom>
          <a:noFill/>
        </p:spPr>
        <p:txBody>
          <a:bodyPr wrap="square">
            <a:spAutoFit/>
          </a:bodyPr>
          <a:lstStyle/>
          <a:p>
            <a:pPr algn="ctr">
              <a:lnSpc>
                <a:spcPct val="125000"/>
              </a:lnSpc>
              <a:spcBef>
                <a:spcPts val="600"/>
              </a:spcBef>
              <a:spcAft>
                <a:spcPts val="600"/>
              </a:spcAft>
              <a:buNone/>
            </a:pPr>
            <a:r>
              <a:rPr lang="vi-VN" sz="3200" b="1">
                <a:solidFill>
                  <a:srgbClr val="0070C0"/>
                </a:solidFill>
                <a:effectLst/>
                <a:latin typeface="Times New Roman" panose="02020603050405020304" pitchFamily="18" charset="0"/>
                <a:ea typeface="Times New Roman" panose="02020603050405020304" pitchFamily="18" charset="0"/>
              </a:rPr>
              <a:t>TÀI LIỆU THAM KHẢO</a:t>
            </a:r>
            <a:endParaRPr lang="en-US" sz="3200">
              <a:solidFill>
                <a:srgbClr val="0070C0"/>
              </a:solidFill>
              <a:effectLst/>
              <a:latin typeface="Times New Roman" panose="02020603050405020304" pitchFamily="18" charset="0"/>
              <a:ea typeface="Times New Roman" panose="02020603050405020304" pitchFamily="18" charset="0"/>
            </a:endParaRPr>
          </a:p>
          <a:p>
            <a:pPr marL="342900" lvl="0" indent="-342900" algn="just">
              <a:lnSpc>
                <a:spcPct val="125000"/>
              </a:lnSpc>
              <a:spcBef>
                <a:spcPts val="600"/>
              </a:spcBef>
              <a:spcAft>
                <a:spcPts val="600"/>
              </a:spcAft>
              <a:buFont typeface="+mj-lt"/>
              <a:buAutoNum type="arabicPeriod"/>
            </a:pPr>
            <a:r>
              <a:rPr lang="vi-VN" sz="3200">
                <a:solidFill>
                  <a:srgbClr val="0070C0"/>
                </a:solidFill>
                <a:effectLst/>
                <a:latin typeface="Times New Roman" panose="02020603050405020304" pitchFamily="18" charset="0"/>
                <a:ea typeface="Times New Roman" panose="02020603050405020304" pitchFamily="18" charset="0"/>
              </a:rPr>
              <a:t>Rui Xu, Donald C. Wunsch II, Survey of clustering algorithms. IEEE Trans. Neural Networks 16(3): 645-678, 2005.</a:t>
            </a:r>
            <a:endParaRPr lang="en-US" sz="3200">
              <a:solidFill>
                <a:srgbClr val="0070C0"/>
              </a:solidFill>
              <a:effectLst/>
              <a:latin typeface="Times New Roman" panose="02020603050405020304" pitchFamily="18" charset="0"/>
              <a:ea typeface="Times New Roman" panose="02020603050405020304" pitchFamily="18" charset="0"/>
            </a:endParaRPr>
          </a:p>
          <a:p>
            <a:pPr marL="342900" lvl="0" indent="-342900" algn="just">
              <a:lnSpc>
                <a:spcPct val="125000"/>
              </a:lnSpc>
              <a:spcBef>
                <a:spcPts val="600"/>
              </a:spcBef>
              <a:spcAft>
                <a:spcPts val="600"/>
              </a:spcAft>
              <a:buFont typeface="+mj-lt"/>
              <a:buAutoNum type="arabicPeriod"/>
            </a:pPr>
            <a:r>
              <a:rPr lang="vi-VN" sz="3200">
                <a:solidFill>
                  <a:srgbClr val="0070C0"/>
                </a:solidFill>
                <a:effectLst/>
                <a:latin typeface="Times New Roman" panose="02020603050405020304" pitchFamily="18" charset="0"/>
                <a:ea typeface="Times New Roman" panose="02020603050405020304" pitchFamily="18" charset="0"/>
              </a:rPr>
              <a:t>Kiri Wagstaff, Claire Cardie, Seth Rogers, Stefan Schrödl: Constrained K-means Clustering with Background Knowledge. ICML 2001: 577-584, 2001.</a:t>
            </a:r>
            <a:endParaRPr lang="en-US" sz="3200">
              <a:solidFill>
                <a:srgbClr val="0070C0"/>
              </a:solidFill>
              <a:effectLst/>
              <a:latin typeface="Times New Roman" panose="02020603050405020304" pitchFamily="18" charset="0"/>
              <a:ea typeface="Times New Roman" panose="02020603050405020304" pitchFamily="18" charset="0"/>
            </a:endParaRPr>
          </a:p>
          <a:p>
            <a:pPr marL="342900" lvl="0" indent="-342900" algn="just">
              <a:lnSpc>
                <a:spcPct val="125000"/>
              </a:lnSpc>
              <a:spcBef>
                <a:spcPts val="600"/>
              </a:spcBef>
              <a:spcAft>
                <a:spcPts val="600"/>
              </a:spcAft>
              <a:buFont typeface="+mj-lt"/>
              <a:buAutoNum type="arabicPeriod"/>
            </a:pPr>
            <a:r>
              <a:rPr lang="vi-VN" sz="3200">
                <a:solidFill>
                  <a:srgbClr val="0070C0"/>
                </a:solidFill>
                <a:effectLst/>
                <a:latin typeface="Times New Roman" panose="02020603050405020304" pitchFamily="18" charset="0"/>
                <a:ea typeface="Times New Roman" panose="02020603050405020304" pitchFamily="18" charset="0"/>
              </a:rPr>
              <a:t>Tài liệu học máy - scikit-learn documentation.</a:t>
            </a:r>
            <a:endParaRPr lang="en-US" sz="3200">
              <a:solidFill>
                <a:srgbClr val="0070C0"/>
              </a:solidFill>
              <a:effectLst/>
              <a:latin typeface="Times New Roman" panose="02020603050405020304" pitchFamily="18" charset="0"/>
              <a:ea typeface="Times New Roman" panose="02020603050405020304" pitchFamily="18" charset="0"/>
            </a:endParaRPr>
          </a:p>
          <a:p>
            <a:pPr marL="342900" lvl="0" indent="-342900" algn="just">
              <a:lnSpc>
                <a:spcPct val="125000"/>
              </a:lnSpc>
              <a:spcBef>
                <a:spcPts val="600"/>
              </a:spcBef>
              <a:spcAft>
                <a:spcPts val="600"/>
              </a:spcAft>
              <a:buFont typeface="+mj-lt"/>
              <a:buAutoNum type="arabicPeriod"/>
            </a:pPr>
            <a:r>
              <a:rPr lang="vi-VN" sz="3200">
                <a:solidFill>
                  <a:srgbClr val="0070C0"/>
                </a:solidFill>
                <a:effectLst/>
                <a:latin typeface="Times New Roman" panose="02020603050405020304" pitchFamily="18" charset="0"/>
                <a:ea typeface="Times New Roman" panose="02020603050405020304" pitchFamily="18" charset="0"/>
              </a:rPr>
              <a:t>Hướng dẫn về Gradient Boosting - XGBoost documentation.</a:t>
            </a:r>
            <a:endParaRPr lang="en-US" sz="3200">
              <a:solidFill>
                <a:srgbClr val="0070C0"/>
              </a:solidFill>
              <a:effectLst/>
              <a:latin typeface="Times New Roman" panose="02020603050405020304" pitchFamily="18" charset="0"/>
              <a:ea typeface="Times New Roman" panose="02020603050405020304" pitchFamily="18" charset="0"/>
            </a:endParaRPr>
          </a:p>
          <a:p>
            <a:pPr marL="342900" lvl="0" indent="-342900" algn="just">
              <a:lnSpc>
                <a:spcPct val="125000"/>
              </a:lnSpc>
              <a:spcBef>
                <a:spcPts val="600"/>
              </a:spcBef>
              <a:spcAft>
                <a:spcPts val="600"/>
              </a:spcAft>
              <a:buFont typeface="+mj-lt"/>
              <a:buAutoNum type="arabicPeriod"/>
            </a:pPr>
            <a:r>
              <a:rPr lang="vi-VN" sz="3200">
                <a:solidFill>
                  <a:srgbClr val="0070C0"/>
                </a:solidFill>
                <a:effectLst/>
                <a:latin typeface="Times New Roman" panose="02020603050405020304" pitchFamily="18" charset="0"/>
                <a:ea typeface="Times New Roman" panose="02020603050405020304" pitchFamily="18" charset="0"/>
              </a:rPr>
              <a:t>Nghiên cứu về thị trường bất động sản - Realtor.com Research.</a:t>
            </a:r>
            <a:endParaRPr lang="en-US" sz="3200">
              <a:solidFill>
                <a:srgbClr val="0070C0"/>
              </a:solidFill>
              <a:effectLst/>
              <a:latin typeface="Times New Roman" panose="02020603050405020304" pitchFamily="18" charset="0"/>
              <a:ea typeface="Times New Roman" panose="02020603050405020304" pitchFamily="18" charset="0"/>
            </a:endParaRPr>
          </a:p>
          <a:p>
            <a:br>
              <a:rPr lang="vi-VN" sz="1800" b="1">
                <a:effectLst/>
                <a:latin typeface="Times New Roman" panose="02020603050405020304" pitchFamily="18" charset="0"/>
                <a:ea typeface="Times New Roman" panose="02020603050405020304" pitchFamily="18" charset="0"/>
              </a:rPr>
            </a:br>
            <a:r>
              <a:rPr lang="vi-VN" sz="1800" b="1">
                <a:effectLst/>
                <a:latin typeface="Times New Roman" panose="02020603050405020304" pitchFamily="18" charset="0"/>
                <a:ea typeface="Times New Roman" panose="02020603050405020304" pitchFamily="18" charset="0"/>
              </a:rPr>
              <a:t> </a:t>
            </a:r>
            <a:endParaRPr lang="en-US" sz="16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10280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blue neon sign with white text&#10;&#10;Description automatically generated">
            <a:extLst>
              <a:ext uri="{FF2B5EF4-FFF2-40B4-BE49-F238E27FC236}">
                <a16:creationId xmlns:a16="http://schemas.microsoft.com/office/drawing/2014/main" id="{93F6948B-72B9-0820-AC2B-36FE6A97BB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1977434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4E498-F0BA-FEB5-8ECA-976720DEF464}"/>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B2F4CE73-17B8-3FC5-3E85-468A491E843F}"/>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6" name="Freeform 4">
            <a:extLst>
              <a:ext uri="{FF2B5EF4-FFF2-40B4-BE49-F238E27FC236}">
                <a16:creationId xmlns:a16="http://schemas.microsoft.com/office/drawing/2014/main" id="{50CFE46A-4AE6-F14A-3ECA-CDE0924325E0}"/>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3"/>
            <a:stretch>
              <a:fillRect l="-444" r="-444"/>
            </a:stretch>
          </a:blipFill>
        </p:spPr>
        <p:txBody>
          <a:bodyPr/>
          <a:lstStyle/>
          <a:p>
            <a:endParaRPr lang="en-US"/>
          </a:p>
        </p:txBody>
      </p:sp>
      <p:pic>
        <p:nvPicPr>
          <p:cNvPr id="9" name="Picture 8">
            <a:extLst>
              <a:ext uri="{FF2B5EF4-FFF2-40B4-BE49-F238E27FC236}">
                <a16:creationId xmlns:a16="http://schemas.microsoft.com/office/drawing/2014/main" id="{DCCECBF5-8715-B6CB-DC21-808EA421807C}"/>
              </a:ext>
            </a:extLst>
          </p:cNvPr>
          <p:cNvPicPr>
            <a:picLocks noChangeAspect="1"/>
          </p:cNvPicPr>
          <p:nvPr/>
        </p:nvPicPr>
        <p:blipFill>
          <a:blip r:embed="rId4"/>
          <a:stretch>
            <a:fillRect/>
          </a:stretch>
        </p:blipFill>
        <p:spPr>
          <a:xfrm>
            <a:off x="12287995" y="1333500"/>
            <a:ext cx="4643660" cy="6459540"/>
          </a:xfrm>
          <a:prstGeom prst="rect">
            <a:avLst/>
          </a:prstGeom>
        </p:spPr>
      </p:pic>
      <p:pic>
        <p:nvPicPr>
          <p:cNvPr id="11" name="Picture 10">
            <a:extLst>
              <a:ext uri="{FF2B5EF4-FFF2-40B4-BE49-F238E27FC236}">
                <a16:creationId xmlns:a16="http://schemas.microsoft.com/office/drawing/2014/main" id="{1A5BF85B-E952-A1E0-1AE9-7B5CC6D90F56}"/>
              </a:ext>
            </a:extLst>
          </p:cNvPr>
          <p:cNvPicPr>
            <a:picLocks noChangeAspect="1"/>
          </p:cNvPicPr>
          <p:nvPr/>
        </p:nvPicPr>
        <p:blipFill>
          <a:blip r:embed="rId5"/>
          <a:stretch>
            <a:fillRect/>
          </a:stretch>
        </p:blipFill>
        <p:spPr>
          <a:xfrm>
            <a:off x="0" y="7799851"/>
            <a:ext cx="2307355" cy="2487149"/>
          </a:xfrm>
          <a:prstGeom prst="rect">
            <a:avLst/>
          </a:prstGeom>
        </p:spPr>
      </p:pic>
      <p:sp>
        <p:nvSpPr>
          <p:cNvPr id="7" name="TextBox 6">
            <a:extLst>
              <a:ext uri="{FF2B5EF4-FFF2-40B4-BE49-F238E27FC236}">
                <a16:creationId xmlns:a16="http://schemas.microsoft.com/office/drawing/2014/main" id="{ED2FAFBE-5FA0-9891-B971-C498DEC2599B}"/>
              </a:ext>
            </a:extLst>
          </p:cNvPr>
          <p:cNvSpPr txBox="1"/>
          <p:nvPr/>
        </p:nvSpPr>
        <p:spPr>
          <a:xfrm>
            <a:off x="533400" y="1866899"/>
            <a:ext cx="11506200" cy="5112938"/>
          </a:xfrm>
          <a:prstGeom prst="rect">
            <a:avLst/>
          </a:prstGeom>
          <a:noFill/>
        </p:spPr>
        <p:txBody>
          <a:bodyPr wrap="square">
            <a:spAutoFit/>
          </a:bodyPr>
          <a:lstStyle/>
          <a:p>
            <a:pPr algn="just">
              <a:lnSpc>
                <a:spcPct val="125000"/>
              </a:lnSpc>
              <a:spcBef>
                <a:spcPts val="600"/>
              </a:spcBef>
              <a:spcAft>
                <a:spcPts val="600"/>
              </a:spcAft>
              <a:buNone/>
            </a:pPr>
            <a:r>
              <a:rPr lang="vi-VN" sz="3200" b="1">
                <a:solidFill>
                  <a:srgbClr val="0070C0"/>
                </a:solidFill>
                <a:effectLst/>
                <a:latin typeface="Times New Roman" panose="02020603050405020304" pitchFamily="18" charset="0"/>
                <a:ea typeface="Times New Roman" panose="02020603050405020304" pitchFamily="18" charset="0"/>
              </a:rPr>
              <a:t>1.1. Giới thiệu bài toán</a:t>
            </a:r>
            <a:endParaRPr lang="en-US" sz="3200">
              <a:solidFill>
                <a:srgbClr val="0070C0"/>
              </a:solidFill>
              <a:effectLst/>
              <a:latin typeface="Times New Roman" panose="02020603050405020304" pitchFamily="18" charset="0"/>
              <a:ea typeface="Times New Roman" panose="02020603050405020304" pitchFamily="18" charset="0"/>
            </a:endParaRPr>
          </a:p>
          <a:p>
            <a:pPr indent="457200" algn="just">
              <a:lnSpc>
                <a:spcPct val="125000"/>
              </a:lnSpc>
              <a:spcBef>
                <a:spcPts val="600"/>
              </a:spcBef>
              <a:spcAft>
                <a:spcPts val="600"/>
              </a:spcAft>
            </a:pPr>
            <a:r>
              <a:rPr lang="vi-VN" sz="3200">
                <a:solidFill>
                  <a:srgbClr val="0070C0"/>
                </a:solidFill>
                <a:effectLst/>
                <a:latin typeface="Times New Roman" panose="02020603050405020304" pitchFamily="18" charset="0"/>
                <a:ea typeface="Times New Roman" panose="02020603050405020304" pitchFamily="18" charset="0"/>
              </a:rPr>
              <a:t>Bài toán dự đoán giá nhà là một bài toán hồi quy, trong đó chúng ta cần dự đoán giá bán của một ngôi nhà dựa trên các đặc điểm của nó. Các yếu tố ảnh hưởng đến giá nhà bao gồm vị trí, diện tích, số phòng ngủ, số phòng tắm, và nhiều yếu tố khác như tình trạng của ngôi nhà và các tiện ích xung quanh. Việc dự đoán chính xác giá nhà không chỉ giúp người mua đưa ra quyết định tốt hơn mà còn hỗ trợ các nhà đầu tư trong việc phân tích thị trường.</a:t>
            </a:r>
            <a:endParaRPr lang="en-US" sz="3200">
              <a:solidFill>
                <a:srgbClr val="0070C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62538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79491-D3F7-641B-999F-A60ACD40A59E}"/>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FB18C4DB-FD84-17C5-2FD9-3FB9BC5F9958}"/>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B934A368-CE5C-D856-FC7C-F3B288D35D1E}"/>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32A2BB00-5259-3521-2E6D-F9906BF28846}"/>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pic>
        <p:nvPicPr>
          <p:cNvPr id="8" name="Picture 7">
            <a:extLst>
              <a:ext uri="{FF2B5EF4-FFF2-40B4-BE49-F238E27FC236}">
                <a16:creationId xmlns:a16="http://schemas.microsoft.com/office/drawing/2014/main" id="{5EDF3B99-02F1-B6FB-8854-A0BBC8B68C97}"/>
              </a:ext>
            </a:extLst>
          </p:cNvPr>
          <p:cNvPicPr>
            <a:picLocks noChangeAspect="1"/>
          </p:cNvPicPr>
          <p:nvPr/>
        </p:nvPicPr>
        <p:blipFill>
          <a:blip r:embed="rId5"/>
          <a:stretch>
            <a:fillRect/>
          </a:stretch>
        </p:blipFill>
        <p:spPr>
          <a:xfrm>
            <a:off x="14219557" y="1097659"/>
            <a:ext cx="4068443" cy="8091681"/>
          </a:xfrm>
          <a:prstGeom prst="rect">
            <a:avLst/>
          </a:prstGeom>
        </p:spPr>
      </p:pic>
      <p:sp>
        <p:nvSpPr>
          <p:cNvPr id="3" name="TextBox 2">
            <a:extLst>
              <a:ext uri="{FF2B5EF4-FFF2-40B4-BE49-F238E27FC236}">
                <a16:creationId xmlns:a16="http://schemas.microsoft.com/office/drawing/2014/main" id="{95155713-0310-8ECD-5B80-A0CFB2DB7231}"/>
              </a:ext>
            </a:extLst>
          </p:cNvPr>
          <p:cNvSpPr txBox="1"/>
          <p:nvPr/>
        </p:nvSpPr>
        <p:spPr>
          <a:xfrm>
            <a:off x="609600" y="1753357"/>
            <a:ext cx="12877800" cy="650178"/>
          </a:xfrm>
          <a:prstGeom prst="rect">
            <a:avLst/>
          </a:prstGeom>
          <a:noFill/>
        </p:spPr>
        <p:txBody>
          <a:bodyPr wrap="square">
            <a:spAutoFit/>
          </a:bodyPr>
          <a:lstStyle/>
          <a:p>
            <a:pPr algn="just">
              <a:lnSpc>
                <a:spcPct val="125000"/>
              </a:lnSpc>
              <a:spcBef>
                <a:spcPts val="600"/>
              </a:spcBef>
              <a:spcAft>
                <a:spcPts val="600"/>
              </a:spcAft>
              <a:buNone/>
            </a:pPr>
            <a:r>
              <a:rPr lang="vi-VN" sz="3200" b="1">
                <a:solidFill>
                  <a:srgbClr val="0070C0"/>
                </a:solidFill>
                <a:effectLst/>
                <a:latin typeface="Times New Roman" panose="02020603050405020304" pitchFamily="18" charset="0"/>
                <a:ea typeface="Times New Roman" panose="02020603050405020304" pitchFamily="18" charset="0"/>
              </a:rPr>
              <a:t>1.2. Một số thông tin liên quan</a:t>
            </a:r>
            <a:endParaRPr lang="en-US" sz="3200">
              <a:solidFill>
                <a:srgbClr val="0070C0"/>
              </a:solidFill>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644F5739-4EB0-B16F-3FD8-67698AE495C5}"/>
              </a:ext>
            </a:extLst>
          </p:cNvPr>
          <p:cNvSpPr txBox="1"/>
          <p:nvPr/>
        </p:nvSpPr>
        <p:spPr>
          <a:xfrm>
            <a:off x="634181" y="2786144"/>
            <a:ext cx="13258800" cy="2958502"/>
          </a:xfrm>
          <a:prstGeom prst="rect">
            <a:avLst/>
          </a:prstGeom>
          <a:noFill/>
        </p:spPr>
        <p:txBody>
          <a:bodyPr wrap="square">
            <a:spAutoFit/>
          </a:bodyPr>
          <a:lstStyle/>
          <a:p>
            <a:pPr indent="180340" algn="just">
              <a:lnSpc>
                <a:spcPct val="150000"/>
              </a:lnSpc>
              <a:spcBef>
                <a:spcPts val="600"/>
              </a:spcBef>
              <a:spcAft>
                <a:spcPts val="600"/>
              </a:spcAft>
            </a:pPr>
            <a:r>
              <a:rPr lang="en-US" sz="3200">
                <a:solidFill>
                  <a:srgbClr val="0070C0"/>
                </a:solidFill>
                <a:effectLst/>
                <a:latin typeface="Times New Roman" panose="02020603050405020304" pitchFamily="18" charset="0"/>
                <a:ea typeface="Times New Roman" panose="02020603050405020304" pitchFamily="18" charset="0"/>
              </a:rPr>
              <a:t>  </a:t>
            </a:r>
            <a:r>
              <a:rPr lang="vi-VN" sz="3200">
                <a:solidFill>
                  <a:srgbClr val="0070C0"/>
                </a:solidFill>
                <a:effectLst/>
                <a:latin typeface="Times New Roman" panose="02020603050405020304" pitchFamily="18" charset="0"/>
                <a:ea typeface="Times New Roman" panose="02020603050405020304" pitchFamily="18" charset="0"/>
              </a:rPr>
              <a:t>Dữ liệu được sử dụng trong nghiên cứu này được lấy từ một tập dữ liệu công khai, bao gồm các thông tin về giá cả và các đặc điểm của nhà. Tập dữ liệu này có thể chứa hàng nghìn bản ghi, mỗi bản ghi đại diện cho một ngôi nhà với các thông tin</a:t>
            </a:r>
            <a:r>
              <a:rPr lang="en-US" sz="3200">
                <a:solidFill>
                  <a:srgbClr val="0070C0"/>
                </a:solidFill>
                <a:effectLst/>
                <a:latin typeface="Times New Roman" panose="02020603050405020304" pitchFamily="18" charset="0"/>
                <a:ea typeface="Times New Roman" panose="02020603050405020304" pitchFamily="18" charset="0"/>
              </a:rPr>
              <a:t> khác nhau. Các yếu tố có thể ảnh hưởng đến giá nhà bao gồm: </a:t>
            </a:r>
          </a:p>
        </p:txBody>
      </p:sp>
      <p:sp>
        <p:nvSpPr>
          <p:cNvPr id="12" name="TextBox 11">
            <a:extLst>
              <a:ext uri="{FF2B5EF4-FFF2-40B4-BE49-F238E27FC236}">
                <a16:creationId xmlns:a16="http://schemas.microsoft.com/office/drawing/2014/main" id="{693B8B04-D11A-E989-1C73-6CD52284A877}"/>
              </a:ext>
            </a:extLst>
          </p:cNvPr>
          <p:cNvSpPr txBox="1"/>
          <p:nvPr/>
        </p:nvSpPr>
        <p:spPr>
          <a:xfrm>
            <a:off x="634181" y="6081347"/>
            <a:ext cx="13639800" cy="2958502"/>
          </a:xfrm>
          <a:prstGeom prst="rect">
            <a:avLst/>
          </a:prstGeom>
          <a:noFill/>
        </p:spPr>
        <p:txBody>
          <a:bodyPr wrap="square">
            <a:spAutoFit/>
          </a:bodyPr>
          <a:lstStyle/>
          <a:p>
            <a:pPr indent="270510" algn="just">
              <a:lnSpc>
                <a:spcPct val="150000"/>
              </a:lnSpc>
              <a:buNone/>
            </a:pPr>
            <a:r>
              <a:rPr lang="en-US" sz="3200">
                <a:solidFill>
                  <a:srgbClr val="0070C0"/>
                </a:solidFill>
                <a:effectLst/>
                <a:latin typeface="Times New Roman" panose="02020603050405020304" pitchFamily="18" charset="0"/>
                <a:ea typeface="Times New Roman" panose="02020603050405020304" pitchFamily="18" charset="0"/>
              </a:rPr>
              <a:t>- Vị trí</a:t>
            </a:r>
            <a:r>
              <a:rPr lang="vi-VN" sz="3200">
                <a:solidFill>
                  <a:srgbClr val="0070C0"/>
                </a:solidFill>
                <a:effectLst/>
                <a:latin typeface="Times New Roman" panose="02020603050405020304" pitchFamily="18" charset="0"/>
                <a:ea typeface="Times New Roman" panose="02020603050405020304" pitchFamily="18" charset="0"/>
              </a:rPr>
              <a:t>: </a:t>
            </a:r>
            <a:r>
              <a:rPr lang="en-US" sz="3200">
                <a:solidFill>
                  <a:srgbClr val="0070C0"/>
                </a:solidFill>
                <a:effectLst/>
                <a:latin typeface="Times New Roman" panose="02020603050405020304" pitchFamily="18" charset="0"/>
                <a:ea typeface="Times New Roman" panose="02020603050405020304" pitchFamily="18" charset="0"/>
              </a:rPr>
              <a:t>Mỗi khu vực có đặc điểm và giá trị riêng, như các khu phố khác nhau (Neighborhood) với các mức độ phát triển khác nhau.</a:t>
            </a:r>
          </a:p>
          <a:p>
            <a:pPr indent="270510" algn="just">
              <a:lnSpc>
                <a:spcPct val="150000"/>
              </a:lnSpc>
            </a:pPr>
            <a:r>
              <a:rPr lang="en-US" sz="3200">
                <a:solidFill>
                  <a:srgbClr val="0070C0"/>
                </a:solidFill>
                <a:effectLst/>
                <a:latin typeface="Times New Roman" panose="02020603050405020304" pitchFamily="18" charset="0"/>
                <a:ea typeface="Times New Roman" panose="02020603050405020304" pitchFamily="18" charset="0"/>
              </a:rPr>
              <a:t>- Diện tích: Diện tích đất (LotArea) và diện tích sử dụng (GrLivArea) của ngôi nhà có vai trò quan trọng trong việc xác định giá trị.</a:t>
            </a:r>
          </a:p>
        </p:txBody>
      </p:sp>
    </p:spTree>
    <p:extLst>
      <p:ext uri="{BB962C8B-B14F-4D97-AF65-F5344CB8AC3E}">
        <p14:creationId xmlns:p14="http://schemas.microsoft.com/office/powerpoint/2010/main" val="3453761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AE4D7-BF37-3C54-8E66-E61082954C39}"/>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86292BC8-CE2C-CD73-5042-BFA8E3FDEEB4}"/>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5F3D96A6-588A-AD4B-6E15-ED9CF178C614}"/>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2CEB21B9-5E50-A2B3-3EE5-3342B5C5B5DD}"/>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3" name="TextBox 2">
            <a:extLst>
              <a:ext uri="{FF2B5EF4-FFF2-40B4-BE49-F238E27FC236}">
                <a16:creationId xmlns:a16="http://schemas.microsoft.com/office/drawing/2014/main" id="{24EEA230-FA5A-7873-7C4B-45A0F5BBE20A}"/>
              </a:ext>
            </a:extLst>
          </p:cNvPr>
          <p:cNvSpPr txBox="1"/>
          <p:nvPr/>
        </p:nvSpPr>
        <p:spPr>
          <a:xfrm>
            <a:off x="609600" y="1753357"/>
            <a:ext cx="12877800" cy="650178"/>
          </a:xfrm>
          <a:prstGeom prst="rect">
            <a:avLst/>
          </a:prstGeom>
          <a:noFill/>
        </p:spPr>
        <p:txBody>
          <a:bodyPr wrap="square">
            <a:spAutoFit/>
          </a:bodyPr>
          <a:lstStyle/>
          <a:p>
            <a:pPr algn="just">
              <a:lnSpc>
                <a:spcPct val="125000"/>
              </a:lnSpc>
              <a:spcBef>
                <a:spcPts val="600"/>
              </a:spcBef>
              <a:spcAft>
                <a:spcPts val="600"/>
              </a:spcAft>
              <a:buNone/>
            </a:pPr>
            <a:r>
              <a:rPr lang="vi-VN" sz="3200" b="1">
                <a:solidFill>
                  <a:srgbClr val="0070C0"/>
                </a:solidFill>
                <a:effectLst/>
                <a:latin typeface="Times New Roman" panose="02020603050405020304" pitchFamily="18" charset="0"/>
                <a:ea typeface="Times New Roman" panose="02020603050405020304" pitchFamily="18" charset="0"/>
              </a:rPr>
              <a:t>1.2. Một số thông tin liên quan</a:t>
            </a:r>
            <a:endParaRPr lang="en-US" sz="3200">
              <a:solidFill>
                <a:srgbClr val="0070C0"/>
              </a:solidFill>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821EF67C-0F65-93F0-032C-9E1FF691E40A}"/>
              </a:ext>
            </a:extLst>
          </p:cNvPr>
          <p:cNvSpPr txBox="1"/>
          <p:nvPr/>
        </p:nvSpPr>
        <p:spPr>
          <a:xfrm>
            <a:off x="441712" y="2552700"/>
            <a:ext cx="16611600" cy="4435830"/>
          </a:xfrm>
          <a:prstGeom prst="rect">
            <a:avLst/>
          </a:prstGeom>
          <a:noFill/>
        </p:spPr>
        <p:txBody>
          <a:bodyPr wrap="square">
            <a:spAutoFit/>
          </a:bodyPr>
          <a:lstStyle/>
          <a:p>
            <a:pPr indent="270510" algn="just">
              <a:lnSpc>
                <a:spcPct val="150000"/>
              </a:lnSpc>
              <a:buNone/>
            </a:pPr>
            <a:r>
              <a:rPr lang="en-US" sz="3200">
                <a:solidFill>
                  <a:srgbClr val="0070C0"/>
                </a:solidFill>
                <a:effectLst/>
                <a:latin typeface="Times New Roman" panose="02020603050405020304" pitchFamily="18" charset="0"/>
                <a:ea typeface="Times New Roman" panose="02020603050405020304" pitchFamily="18" charset="0"/>
              </a:rPr>
              <a:t>- </a:t>
            </a:r>
            <a:r>
              <a:rPr lang="vi-VN" sz="3200">
                <a:solidFill>
                  <a:srgbClr val="0070C0"/>
                </a:solidFill>
                <a:effectLst/>
                <a:latin typeface="Times New Roman" panose="02020603050405020304" pitchFamily="18" charset="0"/>
                <a:ea typeface="Times New Roman" panose="02020603050405020304" pitchFamily="18" charset="0"/>
              </a:rPr>
              <a:t>Số phòng ngủ</a:t>
            </a:r>
            <a:r>
              <a:rPr lang="en-US" sz="3200">
                <a:solidFill>
                  <a:srgbClr val="0070C0"/>
                </a:solidFill>
                <a:effectLst/>
                <a:latin typeface="Times New Roman" panose="02020603050405020304" pitchFamily="18" charset="0"/>
                <a:ea typeface="Times New Roman" panose="02020603050405020304" pitchFamily="18" charset="0"/>
              </a:rPr>
              <a:t> và phòng tắm</a:t>
            </a:r>
            <a:r>
              <a:rPr lang="vi-VN" sz="3200">
                <a:solidFill>
                  <a:srgbClr val="0070C0"/>
                </a:solidFill>
                <a:effectLst/>
                <a:latin typeface="Times New Roman" panose="02020603050405020304" pitchFamily="18" charset="0"/>
                <a:ea typeface="Times New Roman" panose="02020603050405020304" pitchFamily="18" charset="0"/>
              </a:rPr>
              <a:t>: </a:t>
            </a:r>
            <a:r>
              <a:rPr lang="en-US" sz="3200">
                <a:solidFill>
                  <a:srgbClr val="0070C0"/>
                </a:solidFill>
                <a:effectLst/>
                <a:latin typeface="Times New Roman" panose="02020603050405020304" pitchFamily="18" charset="0"/>
                <a:ea typeface="Times New Roman" panose="02020603050405020304" pitchFamily="18" charset="0"/>
              </a:rPr>
              <a:t>Số lượng phòng ngủ (Bedroom) và phòng tắm (FullBath, HalfBath) là những yếu tố cơ bản ảnh hưởng đến nhu cầu và giá trị của ngôi nhà.</a:t>
            </a:r>
          </a:p>
          <a:p>
            <a:pPr indent="270510" algn="just">
              <a:lnSpc>
                <a:spcPct val="150000"/>
              </a:lnSpc>
              <a:buNone/>
            </a:pPr>
            <a:r>
              <a:rPr lang="en-US" sz="3200">
                <a:solidFill>
                  <a:srgbClr val="0070C0"/>
                </a:solidFill>
                <a:effectLst/>
                <a:latin typeface="Times New Roman" panose="02020603050405020304" pitchFamily="18" charset="0"/>
                <a:ea typeface="Times New Roman" panose="02020603050405020304" pitchFamily="18" charset="0"/>
              </a:rPr>
              <a:t>- Tình trạng của ngôi nhà</a:t>
            </a:r>
            <a:r>
              <a:rPr lang="vi-VN" sz="3200">
                <a:solidFill>
                  <a:srgbClr val="0070C0"/>
                </a:solidFill>
                <a:effectLst/>
                <a:latin typeface="Times New Roman" panose="02020603050405020304" pitchFamily="18" charset="0"/>
                <a:ea typeface="Times New Roman" panose="02020603050405020304" pitchFamily="18" charset="0"/>
              </a:rPr>
              <a:t>:</a:t>
            </a:r>
            <a:r>
              <a:rPr lang="vi-VN" sz="3200">
                <a:solidFill>
                  <a:srgbClr val="0070C0"/>
                </a:solidFill>
                <a:effectLst/>
                <a:latin typeface="Arial" panose="020B0604020202020204" pitchFamily="34" charset="0"/>
                <a:ea typeface="Times New Roman" panose="02020603050405020304" pitchFamily="18" charset="0"/>
              </a:rPr>
              <a:t> </a:t>
            </a:r>
            <a:r>
              <a:rPr lang="en-US" sz="3200">
                <a:solidFill>
                  <a:srgbClr val="0070C0"/>
                </a:solidFill>
                <a:effectLst/>
                <a:latin typeface="Times New Roman" panose="02020603050405020304" pitchFamily="18" charset="0"/>
                <a:ea typeface="Times New Roman" panose="02020603050405020304" pitchFamily="18" charset="0"/>
              </a:rPr>
              <a:t>Chất lượng tổng thể (OverallQual) và tình trạng (OverallCond) của ngôi nhà, cũng như chất liệu xây dựng (Exterior1st, Exterior2nd), đều có tác động lớn đến giá.</a:t>
            </a:r>
          </a:p>
          <a:p>
            <a:pPr indent="270510" algn="just">
              <a:lnSpc>
                <a:spcPct val="150000"/>
              </a:lnSpc>
            </a:pPr>
            <a:r>
              <a:rPr lang="en-US" sz="3200">
                <a:solidFill>
                  <a:srgbClr val="0070C0"/>
                </a:solidFill>
                <a:effectLst/>
                <a:latin typeface="Times New Roman" panose="02020603050405020304" pitchFamily="18" charset="0"/>
                <a:ea typeface="Times New Roman" panose="02020603050405020304" pitchFamily="18" charset="0"/>
              </a:rPr>
              <a:t>- Tiện ích xung quanh</a:t>
            </a:r>
            <a:r>
              <a:rPr lang="vi-VN" sz="3200">
                <a:solidFill>
                  <a:srgbClr val="0070C0"/>
                </a:solidFill>
                <a:effectLst/>
                <a:latin typeface="Times New Roman" panose="02020603050405020304" pitchFamily="18" charset="0"/>
                <a:ea typeface="Times New Roman" panose="02020603050405020304" pitchFamily="18" charset="0"/>
              </a:rPr>
              <a:t>:</a:t>
            </a:r>
            <a:r>
              <a:rPr lang="en-US" sz="3200">
                <a:solidFill>
                  <a:srgbClr val="0070C0"/>
                </a:solidFill>
                <a:effectLst/>
                <a:latin typeface="Times New Roman" panose="02020603050405020304" pitchFamily="18" charset="0"/>
                <a:ea typeface="Times New Roman" panose="02020603050405020304" pitchFamily="18" charset="0"/>
              </a:rPr>
              <a:t> Các yếu tố như loại đường (Street), tình trạng hạ tầng (Utilities), và các tiện ích gần kề (Condition1, Condition2) có thể làm tăng hoặc giảm giá trị của bất động sản.</a:t>
            </a:r>
          </a:p>
        </p:txBody>
      </p:sp>
      <p:pic>
        <p:nvPicPr>
          <p:cNvPr id="1026" name="Picture 2" descr="Professional Icons for PowerPoint Presentations: Lightbulb – Smiletemplates  - download at SmileTemplates.com">
            <a:extLst>
              <a:ext uri="{FF2B5EF4-FFF2-40B4-BE49-F238E27FC236}">
                <a16:creationId xmlns:a16="http://schemas.microsoft.com/office/drawing/2014/main" id="{526C7F00-C918-506E-0BA0-1B55406C23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11425" y="7548022"/>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1563D1E-C868-07FE-B8A2-A07A5EB535C1}"/>
              </a:ext>
            </a:extLst>
          </p:cNvPr>
          <p:cNvPicPr>
            <a:picLocks noChangeAspect="1"/>
          </p:cNvPicPr>
          <p:nvPr/>
        </p:nvPicPr>
        <p:blipFill>
          <a:blip r:embed="rId6"/>
          <a:stretch>
            <a:fillRect/>
          </a:stretch>
        </p:blipFill>
        <p:spPr>
          <a:xfrm>
            <a:off x="434338" y="7578591"/>
            <a:ext cx="2004062" cy="2077470"/>
          </a:xfrm>
          <a:prstGeom prst="rect">
            <a:avLst/>
          </a:prstGeom>
        </p:spPr>
      </p:pic>
    </p:spTree>
    <p:extLst>
      <p:ext uri="{BB962C8B-B14F-4D97-AF65-F5344CB8AC3E}">
        <p14:creationId xmlns:p14="http://schemas.microsoft.com/office/powerpoint/2010/main" val="4108230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2748C-C453-724B-74A9-F8D84A325A4F}"/>
            </a:ext>
          </a:extLst>
        </p:cNvPr>
        <p:cNvGrpSpPr/>
        <p:nvPr/>
      </p:nvGrpSpPr>
      <p:grpSpPr>
        <a:xfrm>
          <a:off x="0" y="0"/>
          <a:ext cx="0" cy="0"/>
          <a:chOff x="0" y="0"/>
          <a:chExt cx="0" cy="0"/>
        </a:xfrm>
      </p:grpSpPr>
      <p:sp>
        <p:nvSpPr>
          <p:cNvPr id="4" name="Freeform 2">
            <a:extLst>
              <a:ext uri="{FF2B5EF4-FFF2-40B4-BE49-F238E27FC236}">
                <a16:creationId xmlns:a16="http://schemas.microsoft.com/office/drawing/2014/main" id="{FEBC2477-8595-E80F-0DB0-3A8C83C783A2}"/>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5" name="Freeform 3">
            <a:extLst>
              <a:ext uri="{FF2B5EF4-FFF2-40B4-BE49-F238E27FC236}">
                <a16:creationId xmlns:a16="http://schemas.microsoft.com/office/drawing/2014/main" id="{BD63277E-A007-D122-5A95-786BC33CF4EF}"/>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6" name="Freeform 4">
            <a:extLst>
              <a:ext uri="{FF2B5EF4-FFF2-40B4-BE49-F238E27FC236}">
                <a16:creationId xmlns:a16="http://schemas.microsoft.com/office/drawing/2014/main" id="{2D56366D-00E3-BE74-D300-59ED1480CB61}"/>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pic>
        <p:nvPicPr>
          <p:cNvPr id="8" name="Picture 7">
            <a:extLst>
              <a:ext uri="{FF2B5EF4-FFF2-40B4-BE49-F238E27FC236}">
                <a16:creationId xmlns:a16="http://schemas.microsoft.com/office/drawing/2014/main" id="{3104C42B-62C4-CFE8-20AD-0069434E8216}"/>
              </a:ext>
            </a:extLst>
          </p:cNvPr>
          <p:cNvPicPr>
            <a:picLocks noChangeAspect="1"/>
          </p:cNvPicPr>
          <p:nvPr/>
        </p:nvPicPr>
        <p:blipFill>
          <a:blip r:embed="rId5"/>
          <a:stretch>
            <a:fillRect/>
          </a:stretch>
        </p:blipFill>
        <p:spPr>
          <a:xfrm>
            <a:off x="13939774" y="776865"/>
            <a:ext cx="3415537" cy="3276600"/>
          </a:xfrm>
          <a:prstGeom prst="rect">
            <a:avLst/>
          </a:prstGeom>
        </p:spPr>
      </p:pic>
      <p:sp>
        <p:nvSpPr>
          <p:cNvPr id="7" name="TextBox 6">
            <a:extLst>
              <a:ext uri="{FF2B5EF4-FFF2-40B4-BE49-F238E27FC236}">
                <a16:creationId xmlns:a16="http://schemas.microsoft.com/office/drawing/2014/main" id="{BA7B5999-8A10-62FA-7A79-8DD962531876}"/>
              </a:ext>
            </a:extLst>
          </p:cNvPr>
          <p:cNvSpPr txBox="1"/>
          <p:nvPr/>
        </p:nvSpPr>
        <p:spPr>
          <a:xfrm>
            <a:off x="1600200" y="1714500"/>
            <a:ext cx="11757662" cy="5924186"/>
          </a:xfrm>
          <a:prstGeom prst="rect">
            <a:avLst/>
          </a:prstGeom>
          <a:noFill/>
        </p:spPr>
        <p:txBody>
          <a:bodyPr wrap="square">
            <a:spAutoFit/>
          </a:bodyPr>
          <a:lstStyle/>
          <a:p>
            <a:pPr algn="just">
              <a:lnSpc>
                <a:spcPct val="125000"/>
              </a:lnSpc>
              <a:spcBef>
                <a:spcPts val="600"/>
              </a:spcBef>
              <a:spcAft>
                <a:spcPts val="600"/>
              </a:spcAft>
              <a:buNone/>
            </a:pPr>
            <a:r>
              <a:rPr lang="vi-VN" sz="3500" b="1">
                <a:solidFill>
                  <a:srgbClr val="0070C0"/>
                </a:solidFill>
                <a:effectLst/>
                <a:latin typeface="Times New Roman" panose="02020603050405020304" pitchFamily="18" charset="0"/>
                <a:ea typeface="Times New Roman" panose="02020603050405020304" pitchFamily="18" charset="0"/>
              </a:rPr>
              <a:t>1.</a:t>
            </a:r>
            <a:r>
              <a:rPr lang="en-US" sz="3500" b="1">
                <a:solidFill>
                  <a:srgbClr val="0070C0"/>
                </a:solidFill>
                <a:effectLst/>
                <a:latin typeface="Times New Roman" panose="02020603050405020304" pitchFamily="18" charset="0"/>
                <a:ea typeface="Times New Roman" panose="02020603050405020304" pitchFamily="18" charset="0"/>
              </a:rPr>
              <a:t>3</a:t>
            </a:r>
            <a:r>
              <a:rPr lang="vi-VN" sz="3500" b="1">
                <a:solidFill>
                  <a:srgbClr val="0070C0"/>
                </a:solidFill>
                <a:effectLst/>
                <a:latin typeface="Times New Roman" panose="02020603050405020304" pitchFamily="18" charset="0"/>
                <a:ea typeface="Times New Roman" panose="02020603050405020304" pitchFamily="18" charset="0"/>
              </a:rPr>
              <a:t>. Kết luận</a:t>
            </a:r>
            <a:endParaRPr lang="en-US" sz="3500">
              <a:solidFill>
                <a:srgbClr val="0070C0"/>
              </a:solidFill>
              <a:effectLst/>
              <a:latin typeface="Times New Roman" panose="02020603050405020304" pitchFamily="18" charset="0"/>
              <a:ea typeface="Times New Roman" panose="02020603050405020304" pitchFamily="18" charset="0"/>
            </a:endParaRPr>
          </a:p>
          <a:p>
            <a:pPr indent="180340" algn="just">
              <a:lnSpc>
                <a:spcPct val="150000"/>
              </a:lnSpc>
              <a:buNone/>
            </a:pPr>
            <a:r>
              <a:rPr lang="vi-VN" sz="3200">
                <a:solidFill>
                  <a:srgbClr val="0070C0"/>
                </a:solidFill>
              </a:rPr>
              <a:t>Dự đoán giá nhà là thách thức lớn trong hồi quy, mang lại giá trị cho người tiêu dùng và nhà đầu tư. Các yếu tố như vị trí, diện tích, số phòng và tiện ích xung quanh ảnh hưởng lớn đến giá trị bất động sản. Dữ liệu công khai cung cấp thông tin hữu ích, giúp dự đoán chính xác hơn, hỗ trợ người mua và giúp nhà đầu tư phân tích thị trường hiệu quả, góp phần phát triển bền vững cho bất động sản</a:t>
            </a:r>
            <a:r>
              <a:rPr lang="vi-VN" sz="3200"/>
              <a:t>.</a:t>
            </a:r>
            <a:endParaRPr lang="en-US" sz="3500">
              <a:solidFill>
                <a:srgbClr val="0070C0"/>
              </a:solidFill>
              <a:effectLst/>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id="{DE017741-5CD9-359D-89DF-B8AB6039B876}"/>
              </a:ext>
            </a:extLst>
          </p:cNvPr>
          <p:cNvPicPr>
            <a:picLocks noChangeAspect="1"/>
          </p:cNvPicPr>
          <p:nvPr/>
        </p:nvPicPr>
        <p:blipFill>
          <a:blip r:embed="rId6"/>
          <a:stretch>
            <a:fillRect/>
          </a:stretch>
        </p:blipFill>
        <p:spPr>
          <a:xfrm>
            <a:off x="14164803" y="7277100"/>
            <a:ext cx="3190508" cy="1988055"/>
          </a:xfrm>
          <a:prstGeom prst="rect">
            <a:avLst/>
          </a:prstGeom>
        </p:spPr>
      </p:pic>
    </p:spTree>
    <p:extLst>
      <p:ext uri="{BB962C8B-B14F-4D97-AF65-F5344CB8AC3E}">
        <p14:creationId xmlns:p14="http://schemas.microsoft.com/office/powerpoint/2010/main" val="411797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3C18C-DF86-194D-9756-8827662BA11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53056E4-BEA0-5A77-C0ED-BFEDE1B12C9B}"/>
              </a:ext>
            </a:extLst>
          </p:cNvPr>
          <p:cNvSpPr/>
          <p:nvPr/>
        </p:nvSpPr>
        <p:spPr>
          <a:xfrm>
            <a:off x="11864339" y="9656061"/>
            <a:ext cx="5490972" cy="523494"/>
          </a:xfrm>
          <a:custGeom>
            <a:avLst/>
            <a:gdLst/>
            <a:ahLst/>
            <a:cxnLst/>
            <a:rect l="l" t="t" r="r" b="b"/>
            <a:pathLst>
              <a:path w="5490972" h="523494">
                <a:moveTo>
                  <a:pt x="0" y="0"/>
                </a:moveTo>
                <a:lnTo>
                  <a:pt x="5490971" y="0"/>
                </a:lnTo>
                <a:lnTo>
                  <a:pt x="5490971" y="523494"/>
                </a:lnTo>
                <a:lnTo>
                  <a:pt x="0" y="523494"/>
                </a:lnTo>
                <a:lnTo>
                  <a:pt x="0" y="0"/>
                </a:lnTo>
                <a:close/>
              </a:path>
            </a:pathLst>
          </a:custGeom>
          <a:blipFill>
            <a:blip r:embed="rId2"/>
            <a:stretch>
              <a:fillRect l="-177" r="-177"/>
            </a:stretch>
          </a:blipFill>
        </p:spPr>
        <p:txBody>
          <a:bodyPr/>
          <a:lstStyle/>
          <a:p>
            <a:endParaRPr lang="en-US"/>
          </a:p>
        </p:txBody>
      </p:sp>
      <p:sp>
        <p:nvSpPr>
          <p:cNvPr id="3" name="Freeform 3">
            <a:extLst>
              <a:ext uri="{FF2B5EF4-FFF2-40B4-BE49-F238E27FC236}">
                <a16:creationId xmlns:a16="http://schemas.microsoft.com/office/drawing/2014/main" id="{A36556F4-9BC2-F193-4D21-71E43EFC40F8}"/>
              </a:ext>
            </a:extLst>
          </p:cNvPr>
          <p:cNvSpPr/>
          <p:nvPr/>
        </p:nvSpPr>
        <p:spPr>
          <a:xfrm>
            <a:off x="944294" y="9935572"/>
            <a:ext cx="1744061" cy="165374"/>
          </a:xfrm>
          <a:custGeom>
            <a:avLst/>
            <a:gdLst/>
            <a:ahLst/>
            <a:cxnLst/>
            <a:rect l="l" t="t" r="r" b="b"/>
            <a:pathLst>
              <a:path w="1744061" h="165374">
                <a:moveTo>
                  <a:pt x="0" y="0"/>
                </a:moveTo>
                <a:lnTo>
                  <a:pt x="1744060" y="0"/>
                </a:lnTo>
                <a:lnTo>
                  <a:pt x="1744060" y="165374"/>
                </a:lnTo>
                <a:lnTo>
                  <a:pt x="0" y="165374"/>
                </a:lnTo>
                <a:lnTo>
                  <a:pt x="0" y="0"/>
                </a:lnTo>
                <a:close/>
              </a:path>
            </a:pathLst>
          </a:custGeom>
          <a:blipFill>
            <a:blip r:embed="rId3"/>
            <a:stretch>
              <a:fillRect l="-176" r="-176"/>
            </a:stretch>
          </a:blipFill>
        </p:spPr>
        <p:txBody>
          <a:bodyPr/>
          <a:lstStyle/>
          <a:p>
            <a:endParaRPr lang="en-US"/>
          </a:p>
        </p:txBody>
      </p:sp>
      <p:sp>
        <p:nvSpPr>
          <p:cNvPr id="4" name="Freeform 4">
            <a:extLst>
              <a:ext uri="{FF2B5EF4-FFF2-40B4-BE49-F238E27FC236}">
                <a16:creationId xmlns:a16="http://schemas.microsoft.com/office/drawing/2014/main" id="{AFD4C325-12F2-5AAD-0884-A185939DAB97}"/>
              </a:ext>
            </a:extLst>
          </p:cNvPr>
          <p:cNvSpPr/>
          <p:nvPr/>
        </p:nvSpPr>
        <p:spPr>
          <a:xfrm>
            <a:off x="950974" y="384046"/>
            <a:ext cx="3490708" cy="637794"/>
          </a:xfrm>
          <a:custGeom>
            <a:avLst/>
            <a:gdLst/>
            <a:ahLst/>
            <a:cxnLst/>
            <a:rect l="l" t="t" r="r" b="b"/>
            <a:pathLst>
              <a:path w="3490708" h="637794">
                <a:moveTo>
                  <a:pt x="0" y="0"/>
                </a:moveTo>
                <a:lnTo>
                  <a:pt x="3490709" y="0"/>
                </a:lnTo>
                <a:lnTo>
                  <a:pt x="3490709" y="637794"/>
                </a:lnTo>
                <a:lnTo>
                  <a:pt x="0" y="637794"/>
                </a:lnTo>
                <a:lnTo>
                  <a:pt x="0" y="0"/>
                </a:lnTo>
                <a:close/>
              </a:path>
            </a:pathLst>
          </a:custGeom>
          <a:blipFill>
            <a:blip r:embed="rId4"/>
            <a:stretch>
              <a:fillRect l="-444" r="-444"/>
            </a:stretch>
          </a:blipFill>
        </p:spPr>
        <p:txBody>
          <a:bodyPr/>
          <a:lstStyle/>
          <a:p>
            <a:endParaRPr lang="en-US"/>
          </a:p>
        </p:txBody>
      </p:sp>
      <p:sp>
        <p:nvSpPr>
          <p:cNvPr id="9" name="Title 5">
            <a:extLst>
              <a:ext uri="{FF2B5EF4-FFF2-40B4-BE49-F238E27FC236}">
                <a16:creationId xmlns:a16="http://schemas.microsoft.com/office/drawing/2014/main" id="{20F652F6-D944-B342-D729-9AE8326EAF40}"/>
              </a:ext>
            </a:extLst>
          </p:cNvPr>
          <p:cNvSpPr txBox="1">
            <a:spLocks/>
          </p:cNvSpPr>
          <p:nvPr/>
        </p:nvSpPr>
        <p:spPr>
          <a:xfrm>
            <a:off x="-199272" y="3967163"/>
            <a:ext cx="5791200" cy="3352800"/>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7200">
              <a:solidFill>
                <a:srgbClr val="0070C0"/>
              </a:solidFill>
            </a:endParaRPr>
          </a:p>
        </p:txBody>
      </p:sp>
      <p:sp>
        <p:nvSpPr>
          <p:cNvPr id="7" name="TextBox 6">
            <a:extLst>
              <a:ext uri="{FF2B5EF4-FFF2-40B4-BE49-F238E27FC236}">
                <a16:creationId xmlns:a16="http://schemas.microsoft.com/office/drawing/2014/main" id="{6D301C81-B47F-21B6-207C-C52811EA3040}"/>
              </a:ext>
            </a:extLst>
          </p:cNvPr>
          <p:cNvSpPr txBox="1"/>
          <p:nvPr/>
        </p:nvSpPr>
        <p:spPr>
          <a:xfrm>
            <a:off x="-285750" y="4005263"/>
            <a:ext cx="18859500" cy="1510798"/>
          </a:xfrm>
          <a:prstGeom prst="rect">
            <a:avLst/>
          </a:prstGeom>
          <a:noFill/>
        </p:spPr>
        <p:txBody>
          <a:bodyPr wrap="square">
            <a:spAutoFit/>
          </a:bodyPr>
          <a:lstStyle/>
          <a:p>
            <a:pPr algn="ctr">
              <a:lnSpc>
                <a:spcPct val="125000"/>
              </a:lnSpc>
              <a:spcBef>
                <a:spcPts val="600"/>
              </a:spcBef>
              <a:spcAft>
                <a:spcPts val="600"/>
              </a:spcAft>
            </a:pPr>
            <a:r>
              <a:rPr lang="vi-VN" sz="8000" b="1">
                <a:solidFill>
                  <a:srgbClr val="0070C0"/>
                </a:solidFill>
                <a:effectLst/>
                <a:latin typeface="Times New Roman" panose="02020603050405020304" pitchFamily="18" charset="0"/>
                <a:ea typeface="Times New Roman" panose="02020603050405020304" pitchFamily="18" charset="0"/>
              </a:rPr>
              <a:t>PHẦN II</a:t>
            </a:r>
            <a:r>
              <a:rPr lang="en-US" sz="8000">
                <a:solidFill>
                  <a:srgbClr val="0070C0"/>
                </a:solidFill>
              </a:rPr>
              <a:t>: </a:t>
            </a:r>
            <a:r>
              <a:rPr lang="en-US" sz="8000" b="1">
                <a:solidFill>
                  <a:srgbClr val="0070C0"/>
                </a:solidFill>
                <a:effectLst/>
                <a:latin typeface="Times New Roman" panose="02020603050405020304" pitchFamily="18" charset="0"/>
                <a:ea typeface="Times New Roman" panose="02020603050405020304" pitchFamily="18" charset="0"/>
              </a:rPr>
              <a:t>PHƯƠNG PHÁP THỰC HIỆN</a:t>
            </a:r>
            <a:endParaRPr lang="en-US" sz="8000">
              <a:solidFill>
                <a:srgbClr val="0070C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394869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894</TotalTime>
  <Words>3962</Words>
  <Application>Microsoft Office PowerPoint</Application>
  <PresentationFormat>Custom</PresentationFormat>
  <Paragraphs>230</Paragraphs>
  <Slides>42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TT Rounds Condensed Bold</vt:lpstr>
      <vt:lpstr>SegoeuiPc</vt:lpstr>
      <vt:lpstr>Arial</vt:lpstr>
      <vt:lpstr>Helvetica World</vt:lpstr>
      <vt:lpstr>Times New Roman</vt:lpstr>
      <vt:lpstr>TT Rounds Condensed</vt:lpstr>
      <vt:lpstr>Arial Bold</vt:lpstr>
      <vt:lpstr>Calibri</vt:lpstr>
      <vt:lpstr>Aptos</vt:lpstr>
      <vt:lpstr>TimesNewRomanPSMT</vt:lpstr>
      <vt:lpstr>Cambria Math</vt:lpstr>
      <vt:lpstr>Office Theme</vt:lpstr>
      <vt:lpstr>PowerPoint Presentation</vt:lpstr>
      <vt:lpstr>PowerPoint Presentation</vt:lpstr>
      <vt:lpstr>PowerPoint Presentation</vt:lpstr>
      <vt:lpstr>PHẦN 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Baitapnhom.pptx</dc:title>
  <dc:creator>HuyHoang Ne</dc:creator>
  <cp:lastModifiedBy>hit zoae</cp:lastModifiedBy>
  <cp:revision>33</cp:revision>
  <dcterms:created xsi:type="dcterms:W3CDTF">2006-08-16T00:00:00Z</dcterms:created>
  <dcterms:modified xsi:type="dcterms:W3CDTF">2025-04-01T02:04:05Z</dcterms:modified>
  <dc:identifier>DAGOILIqc_I</dc:identifier>
</cp:coreProperties>
</file>